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325" r:id="rId3"/>
    <p:sldId id="327" r:id="rId4"/>
    <p:sldId id="328" r:id="rId5"/>
    <p:sldId id="329" r:id="rId6"/>
    <p:sldId id="331" r:id="rId7"/>
    <p:sldId id="330" r:id="rId8"/>
    <p:sldId id="332" r:id="rId9"/>
    <p:sldId id="333" r:id="rId10"/>
    <p:sldId id="334" r:id="rId11"/>
    <p:sldId id="335" r:id="rId12"/>
    <p:sldId id="336" r:id="rId13"/>
    <p:sldId id="337" r:id="rId14"/>
    <p:sldId id="338" r:id="rId15"/>
    <p:sldId id="339" r:id="rId16"/>
    <p:sldId id="340" r:id="rId17"/>
    <p:sldId id="341" r:id="rId18"/>
    <p:sldId id="342" r:id="rId19"/>
    <p:sldId id="31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ен стил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56" autoAdjust="0"/>
    <p:restoredTop sz="93346" autoAdjust="0"/>
  </p:normalViewPr>
  <p:slideViewPr>
    <p:cSldViewPr snapToGrid="0">
      <p:cViewPr>
        <p:scale>
          <a:sx n="81" d="100"/>
          <a:sy n="81" d="100"/>
        </p:scale>
        <p:origin x="-18" y="-492"/>
      </p:cViewPr>
      <p:guideLst>
        <p:guide orient="horz" pos="2160"/>
        <p:guide pos="3840"/>
      </p:guideLst>
    </p:cSldViewPr>
  </p:slideViewPr>
  <p:outlineViewPr>
    <p:cViewPr>
      <p:scale>
        <a:sx n="33" d="100"/>
        <a:sy n="33" d="100"/>
      </p:scale>
      <p:origin x="30" y="678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AA6F8-B077-4366-BEB3-B1F00A4730FD}" type="datetimeFigureOut">
              <a:rPr lang="bg-BG" smtClean="0"/>
              <a:pPr/>
              <a:t>24.1.2024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E2833CB-951D-43B2-BECB-DA1AEAB1DFF4}" type="slidenum">
              <a:rPr lang="bg-BG" smtClean="0"/>
              <a:pPr/>
              <a:t>‹#›</a:t>
            </a:fld>
            <a:endParaRPr lang="bg-BG"/>
          </a:p>
        </p:txBody>
      </p:sp>
    </p:spTree>
    <p:extLst>
      <p:ext uri="{BB962C8B-B14F-4D97-AF65-F5344CB8AC3E}">
        <p14:creationId xmlns:p14="http://schemas.microsoft.com/office/powerpoint/2010/main" val="359177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learnupon.com/blog/what-is-an-lms/"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files.eric.ed.gov/fulltext/ED560788.pdf"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learnupon.com/blog/employee-training-expectations/"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metrostate.edu/applications/drep/files/Andragogy_MalcolmKnowles.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mn-lt"/>
                <a:ea typeface="+mn-ea"/>
                <a:cs typeface="+mn-cs"/>
              </a:rPr>
              <a:t>Mature learners have unique learning needs and traits that should </a:t>
            </a:r>
            <a:r>
              <a:rPr lang="en-US" sz="1200" kern="1200" dirty="0" smtClean="0">
                <a:solidFill>
                  <a:schemeClr val="tx1"/>
                </a:solidFill>
                <a:effectLst/>
                <a:latin typeface="+mn-lt"/>
                <a:ea typeface="+mn-ea"/>
                <a:cs typeface="+mn-cs"/>
              </a:rPr>
              <a:t>be considered during</a:t>
            </a:r>
            <a:r>
              <a:rPr lang="tr-TR" sz="1200" kern="1200" dirty="0" smtClean="0">
                <a:solidFill>
                  <a:schemeClr val="tx1"/>
                </a:solidFill>
                <a:effectLst/>
                <a:latin typeface="+mn-lt"/>
                <a:ea typeface="+mn-ea"/>
                <a:cs typeface="+mn-cs"/>
              </a:rPr>
              <a:t> the training period. Here we will review some  main points of adult training.</a:t>
            </a:r>
            <a:endParaRPr lang="bg-BG" sz="1200" kern="1200" dirty="0" smtClean="0">
              <a:solidFill>
                <a:schemeClr val="tx1"/>
              </a:solidFill>
              <a:effectLst/>
              <a:latin typeface="+mn-lt"/>
              <a:ea typeface="+mn-ea"/>
              <a:cs typeface="+mn-cs"/>
            </a:endParaRPr>
          </a:p>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a:t>
            </a:fld>
            <a:endParaRPr lang="bg-BG" dirty="0"/>
          </a:p>
        </p:txBody>
      </p:sp>
    </p:spTree>
    <p:extLst>
      <p:ext uri="{BB962C8B-B14F-4D97-AF65-F5344CB8AC3E}">
        <p14:creationId xmlns:p14="http://schemas.microsoft.com/office/powerpoint/2010/main" val="2612452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mn-lt"/>
                <a:ea typeface="+mn-ea"/>
                <a:cs typeface="+mn-cs"/>
              </a:rPr>
              <a:t>More specifically, Knowles’s andragogical theory is comprised of six principles:</a:t>
            </a:r>
          </a:p>
          <a:p>
            <a:pPr lvl="0"/>
            <a:r>
              <a:rPr lang="bg-BG" sz="1200" kern="1200" dirty="0" smtClean="0">
                <a:solidFill>
                  <a:schemeClr val="tx1"/>
                </a:solidFill>
                <a:effectLst/>
                <a:latin typeface="+mn-lt"/>
                <a:ea typeface="+mn-ea"/>
                <a:cs typeface="+mn-cs"/>
              </a:rPr>
              <a:t>Adults are self-directed learners</a:t>
            </a:r>
          </a:p>
          <a:p>
            <a:pPr lvl="0"/>
            <a:r>
              <a:rPr lang="bg-BG" sz="1200" kern="1200" dirty="0" smtClean="0">
                <a:solidFill>
                  <a:schemeClr val="tx1"/>
                </a:solidFill>
                <a:effectLst/>
                <a:latin typeface="+mn-lt"/>
                <a:ea typeface="+mn-ea"/>
                <a:cs typeface="+mn-cs"/>
              </a:rPr>
              <a:t>Adults accumulate experience that becomes an increasingly rich resource for learning</a:t>
            </a:r>
          </a:p>
          <a:p>
            <a:pPr lvl="0"/>
            <a:r>
              <a:rPr lang="bg-BG" sz="1200" kern="1200" dirty="0" smtClean="0">
                <a:solidFill>
                  <a:schemeClr val="tx1"/>
                </a:solidFill>
                <a:effectLst/>
                <a:latin typeface="+mn-lt"/>
                <a:ea typeface="+mn-ea"/>
                <a:cs typeface="+mn-cs"/>
              </a:rPr>
              <a:t>Readiness to learn is related to social roles</a:t>
            </a:r>
          </a:p>
          <a:p>
            <a:pPr lvl="0"/>
            <a:r>
              <a:rPr lang="bg-BG" sz="1200" kern="1200" dirty="0" smtClean="0">
                <a:solidFill>
                  <a:schemeClr val="tx1"/>
                </a:solidFill>
                <a:effectLst/>
                <a:latin typeface="+mn-lt"/>
                <a:ea typeface="+mn-ea"/>
                <a:cs typeface="+mn-cs"/>
              </a:rPr>
              <a:t>Adults want immediate application of knowledge (problem-centered orientation)</a:t>
            </a:r>
          </a:p>
          <a:p>
            <a:pPr lvl="0"/>
            <a:r>
              <a:rPr lang="bg-BG" sz="1200" kern="1200" dirty="0" smtClean="0">
                <a:solidFill>
                  <a:schemeClr val="tx1"/>
                </a:solidFill>
                <a:effectLst/>
                <a:latin typeface="+mn-lt"/>
                <a:ea typeface="+mn-ea"/>
                <a:cs typeface="+mn-cs"/>
              </a:rPr>
              <a:t>Adults tend to be internally motivated</a:t>
            </a:r>
          </a:p>
          <a:p>
            <a:pPr lvl="0"/>
            <a:r>
              <a:rPr lang="bg-BG" sz="1200" kern="1200" dirty="0" smtClean="0">
                <a:solidFill>
                  <a:schemeClr val="tx1"/>
                </a:solidFill>
                <a:effectLst/>
                <a:latin typeface="+mn-lt"/>
                <a:ea typeface="+mn-ea"/>
                <a:cs typeface="+mn-cs"/>
              </a:rPr>
              <a:t>Adults need to know the reason or learning something</a:t>
            </a:r>
          </a:p>
          <a:p>
            <a:r>
              <a:rPr lang="bg-BG" sz="1200" kern="1200" dirty="0" smtClean="0">
                <a:solidFill>
                  <a:schemeClr val="tx1"/>
                </a:solidFill>
                <a:effectLst/>
                <a:latin typeface="+mn-lt"/>
                <a:ea typeface="+mn-ea"/>
                <a:cs typeface="+mn-cs"/>
              </a:rPr>
              <a:t>Although </a:t>
            </a:r>
            <a:r>
              <a:rPr lang="bg-BG" sz="1200" kern="1200" dirty="0" err="1" smtClean="0">
                <a:solidFill>
                  <a:schemeClr val="tx1"/>
                </a:solidFill>
                <a:effectLst/>
                <a:latin typeface="+mn-lt"/>
                <a:ea typeface="+mn-ea"/>
                <a:cs typeface="+mn-cs"/>
              </a:rPr>
              <a:t>all</a:t>
            </a:r>
            <a:r>
              <a:rPr lang="bg-BG" sz="1200" kern="1200" dirty="0" smtClean="0">
                <a:solidFill>
                  <a:schemeClr val="tx1"/>
                </a:solidFill>
                <a:effectLst/>
                <a:latin typeface="+mn-lt"/>
                <a:ea typeface="+mn-ea"/>
                <a:cs typeface="+mn-cs"/>
              </a:rPr>
              <a:t> six of these principles are important, the second principle of prior experience is the one around which this article centers. The neuroandragogical concepts explained here support and illustrate Knowles’s assumption that a learner’s ever-growing reservoir of experience is a rich resource for learning.</a:t>
            </a:r>
            <a:endParaRPr lang="bg-B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833CB-951D-43B2-BECB-DA1AEAB1DFF4}" type="slidenum">
              <a:rPr lang="bg-BG" smtClean="0"/>
              <a:pPr/>
              <a:t>10</a:t>
            </a:fld>
            <a:endParaRPr lang="bg-BG" dirty="0"/>
          </a:p>
        </p:txBody>
      </p:sp>
    </p:spTree>
    <p:extLst>
      <p:ext uri="{BB962C8B-B14F-4D97-AF65-F5344CB8AC3E}">
        <p14:creationId xmlns:p14="http://schemas.microsoft.com/office/powerpoint/2010/main" val="18299518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mn-lt"/>
                <a:ea typeface="+mn-ea"/>
                <a:cs typeface="+mn-cs"/>
              </a:rPr>
              <a:t>The brain is </a:t>
            </a:r>
            <a:r>
              <a:rPr lang="bg-BG" sz="1200" kern="1200" dirty="0" err="1" smtClean="0">
                <a:solidFill>
                  <a:schemeClr val="tx1"/>
                </a:solidFill>
                <a:effectLst/>
                <a:latin typeface="+mn-lt"/>
                <a:ea typeface="+mn-ea"/>
                <a:cs typeface="+mn-cs"/>
              </a:rPr>
              <a:t>comprised</a:t>
            </a:r>
            <a:r>
              <a:rPr lang="bg-BG" sz="1200" kern="1200" dirty="0" smtClean="0">
                <a:solidFill>
                  <a:schemeClr val="tx1"/>
                </a:solidFill>
                <a:effectLst/>
                <a:latin typeface="+mn-lt"/>
                <a:ea typeface="+mn-ea"/>
                <a:cs typeface="+mn-cs"/>
              </a:rPr>
              <a:t> of 100 </a:t>
            </a:r>
            <a:r>
              <a:rPr lang="bg-BG" sz="1200" kern="1200" dirty="0" err="1" smtClean="0">
                <a:solidFill>
                  <a:schemeClr val="tx1"/>
                </a:solidFill>
                <a:effectLst/>
                <a:latin typeface="+mn-lt"/>
                <a:ea typeface="+mn-ea"/>
                <a:cs typeface="+mn-cs"/>
              </a:rPr>
              <a:t>billion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neurons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or</a:t>
            </a:r>
            <a:r>
              <a:rPr lang="bg-BG" sz="1200" kern="1200" dirty="0" smtClean="0">
                <a:solidFill>
                  <a:schemeClr val="tx1"/>
                </a:solidFill>
                <a:effectLst/>
                <a:latin typeface="+mn-lt"/>
                <a:ea typeface="+mn-ea"/>
                <a:cs typeface="+mn-cs"/>
              </a:rPr>
              <a:t> brain cells. </a:t>
            </a:r>
            <a:r>
              <a:rPr lang="bg-BG" sz="1200" kern="1200" dirty="0" err="1" smtClean="0">
                <a:solidFill>
                  <a:schemeClr val="tx1"/>
                </a:solidFill>
                <a:effectLst/>
                <a:latin typeface="+mn-lt"/>
                <a:ea typeface="+mn-ea"/>
                <a:cs typeface="+mn-cs"/>
              </a:rPr>
              <a:t>These</a:t>
            </a:r>
            <a:r>
              <a:rPr lang="bg-BG" sz="1200" kern="1200" dirty="0" smtClean="0">
                <a:solidFill>
                  <a:schemeClr val="tx1"/>
                </a:solidFill>
                <a:effectLst/>
                <a:latin typeface="+mn-lt"/>
                <a:ea typeface="+mn-ea"/>
                <a:cs typeface="+mn-cs"/>
              </a:rPr>
              <a:t> cells </a:t>
            </a:r>
            <a:r>
              <a:rPr lang="bg-BG" sz="1200" kern="1200" dirty="0" err="1" smtClean="0">
                <a:solidFill>
                  <a:schemeClr val="tx1"/>
                </a:solidFill>
                <a:effectLst/>
                <a:latin typeface="+mn-lt"/>
                <a:ea typeface="+mn-ea"/>
                <a:cs typeface="+mn-cs"/>
              </a:rPr>
              <a:t>contain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nuclei</a:t>
            </a:r>
            <a:r>
              <a:rPr lang="bg-BG" sz="1200" kern="1200" dirty="0" smtClean="0">
                <a:solidFill>
                  <a:schemeClr val="tx1"/>
                </a:solidFill>
                <a:effectLst/>
                <a:latin typeface="+mn-lt"/>
                <a:ea typeface="+mn-ea"/>
                <a:cs typeface="+mn-cs"/>
              </a:rPr>
              <a:t>, which make enzymes, proteins, and neurotransmitters—all of which are critical for the nerve cells in the brain to communicate with one another. A </a:t>
            </a:r>
            <a:r>
              <a:rPr lang="bg-BG" sz="1200" kern="1200" dirty="0" err="1" smtClean="0">
                <a:solidFill>
                  <a:schemeClr val="tx1"/>
                </a:solidFill>
                <a:effectLst/>
                <a:latin typeface="+mn-lt"/>
                <a:ea typeface="+mn-ea"/>
                <a:cs typeface="+mn-cs"/>
              </a:rPr>
              <a:t>synapse</a:t>
            </a:r>
            <a:r>
              <a:rPr lang="bg-BG" sz="1200" kern="1200" dirty="0" smtClean="0">
                <a:solidFill>
                  <a:schemeClr val="tx1"/>
                </a:solidFill>
                <a:effectLst/>
                <a:latin typeface="+mn-lt"/>
                <a:ea typeface="+mn-ea"/>
                <a:cs typeface="+mn-cs"/>
              </a:rPr>
              <a:t> is the </a:t>
            </a:r>
            <a:r>
              <a:rPr lang="bg-BG" sz="1200" kern="1200" dirty="0" err="1" smtClean="0">
                <a:solidFill>
                  <a:schemeClr val="tx1"/>
                </a:solidFill>
                <a:effectLst/>
                <a:latin typeface="+mn-lt"/>
                <a:ea typeface="+mn-ea"/>
                <a:cs typeface="+mn-cs"/>
              </a:rPr>
              <a:t>specialized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site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a:t>
            </a:r>
            <a:r>
              <a:rPr lang="bg-BG" sz="1200" kern="1200" dirty="0" smtClean="0">
                <a:solidFill>
                  <a:schemeClr val="tx1"/>
                </a:solidFill>
                <a:effectLst/>
                <a:latin typeface="+mn-lt"/>
                <a:ea typeface="+mn-ea"/>
                <a:cs typeface="+mn-cs"/>
              </a:rPr>
              <a:t> which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communication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happens</a:t>
            </a:r>
            <a:r>
              <a:rPr lang="bg-BG" sz="1200" kern="1200" dirty="0" smtClean="0">
                <a:solidFill>
                  <a:schemeClr val="tx1"/>
                </a:solidFill>
                <a:effectLst/>
                <a:latin typeface="+mn-lt"/>
                <a:ea typeface="+mn-ea"/>
                <a:cs typeface="+mn-cs"/>
              </a:rPr>
              <a:t>. All of these things together form what’s called a </a:t>
            </a:r>
            <a:r>
              <a:rPr lang="bg-BG" sz="1200" i="1" kern="1200" dirty="0" smtClean="0">
                <a:solidFill>
                  <a:schemeClr val="tx1"/>
                </a:solidFill>
                <a:effectLst/>
                <a:latin typeface="+mn-lt"/>
                <a:ea typeface="+mn-ea"/>
                <a:cs typeface="+mn-cs"/>
              </a:rPr>
              <a:t>neuronal network </a:t>
            </a:r>
            <a:r>
              <a:rPr lang="bg-BG" sz="1200" kern="1200" dirty="0" smtClean="0">
                <a:solidFill>
                  <a:schemeClr val="tx1"/>
                </a:solidFill>
                <a:effectLst/>
                <a:latin typeface="+mn-lt"/>
                <a:ea typeface="+mn-ea"/>
                <a:cs typeface="+mn-cs"/>
              </a:rPr>
              <a:t>(</a:t>
            </a:r>
            <a:r>
              <a:rPr lang="bg-BG" sz="1200" kern="1200" dirty="0" err="1" smtClean="0">
                <a:solidFill>
                  <a:schemeClr val="tx1"/>
                </a:solidFill>
                <a:effectLst/>
                <a:latin typeface="+mn-lt"/>
                <a:ea typeface="+mn-ea"/>
                <a:cs typeface="+mn-cs"/>
              </a:rPr>
              <a:t>Zull</a:t>
            </a:r>
            <a:r>
              <a:rPr lang="bg-BG" sz="1200" kern="1200" dirty="0" smtClean="0">
                <a:solidFill>
                  <a:schemeClr val="tx1"/>
                </a:solidFill>
                <a:effectLst/>
                <a:latin typeface="+mn-lt"/>
                <a:ea typeface="+mn-ea"/>
                <a:cs typeface="+mn-cs"/>
              </a:rPr>
              <a:t>, 2002).</a:t>
            </a:r>
          </a:p>
          <a:p>
            <a:r>
              <a:rPr lang="bg-BG" sz="1200" kern="1200" dirty="0" smtClean="0">
                <a:solidFill>
                  <a:schemeClr val="tx1"/>
                </a:solidFill>
                <a:effectLst/>
                <a:latin typeface="+mn-lt"/>
                <a:ea typeface="+mn-ea"/>
                <a:cs typeface="+mn-cs"/>
              </a:rPr>
              <a:t>The </a:t>
            </a:r>
            <a:r>
              <a:rPr lang="bg-BG" sz="1200" kern="1200" dirty="0" err="1" smtClean="0">
                <a:solidFill>
                  <a:schemeClr val="tx1"/>
                </a:solidFill>
                <a:effectLst/>
                <a:latin typeface="+mn-lt"/>
                <a:ea typeface="+mn-ea"/>
                <a:cs typeface="+mn-cs"/>
              </a:rPr>
              <a:t>most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fascinating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about</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formation</a:t>
            </a:r>
            <a:r>
              <a:rPr lang="bg-BG" sz="1200" kern="1200" dirty="0" smtClean="0">
                <a:solidFill>
                  <a:schemeClr val="tx1"/>
                </a:solidFill>
                <a:effectLst/>
                <a:latin typeface="+mn-lt"/>
                <a:ea typeface="+mn-ea"/>
                <a:cs typeface="+mn-cs"/>
              </a:rPr>
              <a:t> of a neuronal network is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each</a:t>
            </a:r>
            <a:r>
              <a:rPr lang="bg-BG" sz="1200" kern="1200" dirty="0" smtClean="0">
                <a:solidFill>
                  <a:schemeClr val="tx1"/>
                </a:solidFill>
                <a:effectLst/>
                <a:latin typeface="+mn-lt"/>
                <a:ea typeface="+mn-ea"/>
                <a:cs typeface="+mn-cs"/>
              </a:rPr>
              <a:t> one </a:t>
            </a:r>
            <a:r>
              <a:rPr lang="bg-BG" sz="1200" kern="1200" dirty="0" err="1" smtClean="0">
                <a:solidFill>
                  <a:schemeClr val="tx1"/>
                </a:solidFill>
                <a:effectLst/>
                <a:latin typeface="+mn-lt"/>
                <a:ea typeface="+mn-ea"/>
                <a:cs typeface="+mn-cs"/>
              </a:rPr>
              <a:t>represents</a:t>
            </a:r>
            <a:r>
              <a:rPr lang="bg-BG" sz="1200" kern="1200" dirty="0" smtClean="0">
                <a:solidFill>
                  <a:schemeClr val="tx1"/>
                </a:solidFill>
                <a:effectLst/>
                <a:latin typeface="+mn-lt"/>
                <a:ea typeface="+mn-ea"/>
                <a:cs typeface="+mn-cs"/>
              </a:rPr>
              <a:t> a physical </a:t>
            </a:r>
            <a:r>
              <a:rPr lang="bg-BG" sz="1200" kern="1200" dirty="0" err="1" smtClean="0">
                <a:solidFill>
                  <a:schemeClr val="tx1"/>
                </a:solidFill>
                <a:effectLst/>
                <a:latin typeface="+mn-lt"/>
                <a:ea typeface="+mn-ea"/>
                <a:cs typeface="+mn-cs"/>
              </a:rPr>
              <a:t>change</a:t>
            </a:r>
            <a:r>
              <a:rPr lang="bg-BG" sz="1200" kern="1200" dirty="0" smtClean="0">
                <a:solidFill>
                  <a:schemeClr val="tx1"/>
                </a:solidFill>
                <a:effectLst/>
                <a:latin typeface="+mn-lt"/>
                <a:ea typeface="+mn-ea"/>
                <a:cs typeface="+mn-cs"/>
              </a:rPr>
              <a:t> in the brain. </a:t>
            </a:r>
            <a:r>
              <a:rPr lang="bg-BG" sz="1200" kern="1200" dirty="0" err="1" smtClean="0">
                <a:solidFill>
                  <a:schemeClr val="tx1"/>
                </a:solidFill>
                <a:effectLst/>
                <a:latin typeface="+mn-lt"/>
                <a:ea typeface="+mn-ea"/>
                <a:cs typeface="+mn-cs"/>
              </a:rPr>
              <a:t>Each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time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something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new—not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each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time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encounter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something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but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rather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each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time</a:t>
            </a:r>
            <a:r>
              <a:rPr lang="bg-BG" sz="1200" kern="1200" dirty="0" smtClean="0">
                <a:solidFill>
                  <a:schemeClr val="tx1"/>
                </a:solidFill>
                <a:effectLst/>
                <a:latin typeface="+mn-lt"/>
                <a:ea typeface="+mn-ea"/>
                <a:cs typeface="+mn-cs"/>
              </a:rPr>
              <a:t> learning </a:t>
            </a:r>
            <a:r>
              <a:rPr lang="bg-BG" sz="1200" kern="1200" dirty="0" err="1" smtClean="0">
                <a:solidFill>
                  <a:schemeClr val="tx1"/>
                </a:solidFill>
                <a:effectLst/>
                <a:latin typeface="+mn-lt"/>
                <a:ea typeface="+mn-ea"/>
                <a:cs typeface="+mn-cs"/>
              </a:rPr>
              <a:t>actually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takes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through</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synaptic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connection—a</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tiny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branch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forms</a:t>
            </a:r>
            <a:r>
              <a:rPr lang="bg-BG" sz="1200" kern="1200" dirty="0" smtClean="0">
                <a:solidFill>
                  <a:schemeClr val="tx1"/>
                </a:solidFill>
                <a:effectLst/>
                <a:latin typeface="+mn-lt"/>
                <a:ea typeface="+mn-ea"/>
                <a:cs typeface="+mn-cs"/>
              </a:rPr>
              <a:t> in our brain. </a:t>
            </a:r>
            <a:r>
              <a:rPr lang="bg-BG" sz="1200" kern="1200" dirty="0" err="1" smtClean="0">
                <a:solidFill>
                  <a:schemeClr val="tx1"/>
                </a:solidFill>
                <a:effectLst/>
                <a:latin typeface="+mn-lt"/>
                <a:ea typeface="+mn-ea"/>
                <a:cs typeface="+mn-cs"/>
              </a:rPr>
              <a:t>But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this</a:t>
            </a:r>
            <a:r>
              <a:rPr lang="bg-BG" sz="1200" kern="1200" dirty="0" smtClean="0">
                <a:solidFill>
                  <a:schemeClr val="tx1"/>
                </a:solidFill>
                <a:effectLst/>
                <a:latin typeface="+mn-lt"/>
                <a:ea typeface="+mn-ea"/>
                <a:cs typeface="+mn-cs"/>
              </a:rPr>
              <a:t> physical </a:t>
            </a:r>
            <a:r>
              <a:rPr lang="bg-BG" sz="1200" kern="1200" dirty="0" err="1" smtClean="0">
                <a:solidFill>
                  <a:schemeClr val="tx1"/>
                </a:solidFill>
                <a:effectLst/>
                <a:latin typeface="+mn-lt"/>
                <a:ea typeface="+mn-ea"/>
                <a:cs typeface="+mn-cs"/>
              </a:rPr>
              <a:t>transformation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take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stimuli</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information</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an</a:t>
            </a:r>
            <a:r>
              <a:rPr lang="bg-BG" sz="1200" kern="1200" dirty="0" smtClean="0">
                <a:solidFill>
                  <a:schemeClr val="tx1"/>
                </a:solidFill>
                <a:effectLst/>
                <a:latin typeface="+mn-lt"/>
                <a:ea typeface="+mn-ea"/>
                <a:cs typeface="+mn-cs"/>
              </a:rPr>
              <a:t> existing </a:t>
            </a:r>
            <a:r>
              <a:rPr lang="bg-BG" sz="1200" kern="1200" dirty="0" err="1" smtClean="0">
                <a:solidFill>
                  <a:schemeClr val="tx1"/>
                </a:solidFill>
                <a:effectLst/>
                <a:latin typeface="+mn-lt"/>
                <a:ea typeface="+mn-ea"/>
                <a:cs typeface="+mn-cs"/>
              </a:rPr>
              <a:t>neuron—hence</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importance</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connecting</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prior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experience</a:t>
            </a:r>
            <a:r>
              <a:rPr lang="bg-BG" sz="1200" kern="1200" dirty="0" smtClean="0">
                <a:solidFill>
                  <a:schemeClr val="tx1"/>
                </a:solidFill>
                <a:effectLst/>
                <a:latin typeface="+mn-lt"/>
                <a:ea typeface="+mn-ea"/>
                <a:cs typeface="+mn-cs"/>
              </a:rPr>
              <a:t> in our </a:t>
            </a:r>
            <a:r>
              <a:rPr lang="bg-BG" sz="1200" kern="1200" dirty="0" err="1" smtClean="0">
                <a:solidFill>
                  <a:schemeClr val="tx1"/>
                </a:solidFill>
                <a:effectLst/>
                <a:latin typeface="+mn-lt"/>
                <a:ea typeface="+mn-ea"/>
                <a:cs typeface="+mn-cs"/>
              </a:rPr>
              <a:t>learners</a:t>
            </a:r>
            <a:r>
              <a:rPr lang="bg-BG" sz="1200" kern="1200" dirty="0" smtClean="0">
                <a:solidFill>
                  <a:schemeClr val="tx1"/>
                </a:solidFill>
                <a:effectLst/>
                <a:latin typeface="+mn-lt"/>
                <a:ea typeface="+mn-ea"/>
                <a:cs typeface="+mn-cs"/>
              </a:rPr>
              <a:t>. The process of learning is literally the physical act of growing our existing neuronal networks.</a:t>
            </a:r>
          </a:p>
          <a:p>
            <a:r>
              <a:rPr lang="bg-BG" sz="1200" kern="1200" dirty="0" err="1" smtClean="0">
                <a:solidFill>
                  <a:schemeClr val="tx1"/>
                </a:solidFill>
                <a:effectLst/>
                <a:latin typeface="+mn-lt"/>
                <a:ea typeface="+mn-ea"/>
                <a:cs typeface="+mn-cs"/>
              </a:rPr>
              <a:t>When</a:t>
            </a:r>
            <a:r>
              <a:rPr lang="bg-BG" sz="1200" kern="1200" dirty="0" smtClean="0">
                <a:solidFill>
                  <a:schemeClr val="tx1"/>
                </a:solidFill>
                <a:effectLst/>
                <a:latin typeface="+mn-lt"/>
                <a:ea typeface="+mn-ea"/>
                <a:cs typeface="+mn-cs"/>
              </a:rPr>
              <a:t> the brain </a:t>
            </a:r>
            <a:r>
              <a:rPr lang="bg-BG" sz="1200" kern="1200" dirty="0" err="1" smtClean="0">
                <a:solidFill>
                  <a:schemeClr val="tx1"/>
                </a:solidFill>
                <a:effectLst/>
                <a:latin typeface="+mn-lt"/>
                <a:ea typeface="+mn-ea"/>
                <a:cs typeface="+mn-cs"/>
              </a:rPr>
              <a:t>finds</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connection</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something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already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know</a:t>
            </a:r>
            <a:r>
              <a:rPr lang="en-US" sz="1200" kern="1200" dirty="0" smtClean="0">
                <a:solidFill>
                  <a:schemeClr val="tx1"/>
                </a:solidFill>
                <a:effectLst/>
                <a:latin typeface="+mn-lt"/>
                <a:ea typeface="+mn-ea"/>
                <a:cs typeface="+mn-cs"/>
              </a:rPr>
              <a:t>, </a:t>
            </a:r>
            <a:r>
              <a:rPr lang="bg-BG" sz="1200" kern="1200" dirty="0" smtClean="0">
                <a:solidFill>
                  <a:schemeClr val="tx1"/>
                </a:solidFill>
                <a:effectLst/>
                <a:latin typeface="+mn-lt"/>
                <a:ea typeface="+mn-ea"/>
                <a:cs typeface="+mn-cs"/>
              </a:rPr>
              <a:t>the brain </a:t>
            </a:r>
            <a:r>
              <a:rPr lang="bg-BG" sz="1200" kern="1200" dirty="0" err="1" smtClean="0">
                <a:solidFill>
                  <a:schemeClr val="tx1"/>
                </a:solidFill>
                <a:effectLst/>
                <a:latin typeface="+mn-lt"/>
                <a:ea typeface="+mn-ea"/>
                <a:cs typeface="+mn-cs"/>
              </a:rPr>
              <a:t>processes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stimuli</a:t>
            </a:r>
            <a:r>
              <a:rPr lang="bg-BG" sz="1200" kern="1200" dirty="0" smtClean="0">
                <a:solidFill>
                  <a:schemeClr val="tx1"/>
                </a:solidFill>
                <a:effectLst/>
                <a:latin typeface="+mn-lt"/>
                <a:ea typeface="+mn-ea"/>
                <a:cs typeface="+mn-cs"/>
              </a:rPr>
              <a:t> with a </a:t>
            </a:r>
            <a:r>
              <a:rPr lang="bg-BG" sz="1200" kern="1200" dirty="0" err="1" smtClean="0">
                <a:solidFill>
                  <a:schemeClr val="tx1"/>
                </a:solidFill>
                <a:effectLst/>
                <a:latin typeface="+mn-lt"/>
                <a:ea typeface="+mn-ea"/>
                <a:cs typeface="+mn-cs"/>
              </a:rPr>
              <a:t>higher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stronger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signal</a:t>
            </a:r>
            <a:r>
              <a:rPr lang="bg-BG" sz="1200" kern="1200" dirty="0" smtClean="0">
                <a:solidFill>
                  <a:schemeClr val="tx1"/>
                </a:solidFill>
                <a:effectLst/>
                <a:latin typeface="+mn-lt"/>
                <a:ea typeface="+mn-ea"/>
                <a:cs typeface="+mn-cs"/>
              </a:rPr>
              <a:t>, which </a:t>
            </a:r>
            <a:r>
              <a:rPr lang="bg-BG" sz="1200" kern="1200" dirty="0" err="1" smtClean="0">
                <a:solidFill>
                  <a:schemeClr val="tx1"/>
                </a:solidFill>
                <a:effectLst/>
                <a:latin typeface="+mn-lt"/>
                <a:ea typeface="+mn-ea"/>
                <a:cs typeface="+mn-cs"/>
              </a:rPr>
              <a:t>increases</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likelihood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those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fingerlike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dendrites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grab</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onto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stimulus</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hold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When</a:t>
            </a:r>
            <a:r>
              <a:rPr lang="bg-BG" sz="1200" kern="1200" dirty="0" smtClean="0">
                <a:solidFill>
                  <a:schemeClr val="tx1"/>
                </a:solidFill>
                <a:effectLst/>
                <a:latin typeface="+mn-lt"/>
                <a:ea typeface="+mn-ea"/>
                <a:cs typeface="+mn-cs"/>
              </a:rPr>
              <a:t> our brain </a:t>
            </a:r>
            <a:r>
              <a:rPr lang="bg-BG" sz="1200" kern="1200" dirty="0" err="1" smtClean="0">
                <a:solidFill>
                  <a:schemeClr val="tx1"/>
                </a:solidFill>
                <a:effectLst/>
                <a:latin typeface="+mn-lt"/>
                <a:ea typeface="+mn-ea"/>
                <a:cs typeface="+mn-cs"/>
              </a:rPr>
              <a:t>finds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little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between</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stimulus</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what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already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know</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signal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weakens</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little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connection</a:t>
            </a:r>
            <a:r>
              <a:rPr lang="bg-BG" sz="1200" kern="1200" dirty="0" smtClean="0">
                <a:solidFill>
                  <a:schemeClr val="tx1"/>
                </a:solidFill>
                <a:effectLst/>
                <a:latin typeface="+mn-lt"/>
                <a:ea typeface="+mn-ea"/>
                <a:cs typeface="+mn-cs"/>
              </a:rPr>
              <a:t> is </a:t>
            </a:r>
            <a:r>
              <a:rPr lang="bg-BG" sz="1200" kern="1200" dirty="0" err="1" smtClean="0">
                <a:solidFill>
                  <a:schemeClr val="tx1"/>
                </a:solidFill>
                <a:effectLst/>
                <a:latin typeface="+mn-lt"/>
                <a:ea typeface="+mn-ea"/>
                <a:cs typeface="+mn-cs"/>
              </a:rPr>
              <a:t>made—in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other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words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no</a:t>
            </a:r>
            <a:r>
              <a:rPr lang="bg-BG" sz="1200" kern="1200" dirty="0" smtClean="0">
                <a:solidFill>
                  <a:schemeClr val="tx1"/>
                </a:solidFill>
                <a:effectLst/>
                <a:latin typeface="+mn-lt"/>
                <a:ea typeface="+mn-ea"/>
                <a:cs typeface="+mn-cs"/>
              </a:rPr>
              <a:t> learning </a:t>
            </a:r>
            <a:r>
              <a:rPr lang="bg-BG" sz="1200" kern="1200" dirty="0" err="1" smtClean="0">
                <a:solidFill>
                  <a:schemeClr val="tx1"/>
                </a:solidFill>
                <a:effectLst/>
                <a:latin typeface="+mn-lt"/>
                <a:ea typeface="+mn-ea"/>
                <a:cs typeface="+mn-cs"/>
              </a:rPr>
              <a:t>takes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place</a:t>
            </a:r>
            <a:r>
              <a:rPr lang="bg-BG" sz="1200" kern="1200" dirty="0" smtClean="0">
                <a:solidFill>
                  <a:schemeClr val="tx1"/>
                </a:solidFill>
                <a:effectLst/>
                <a:latin typeface="+mn-lt"/>
                <a:ea typeface="+mn-ea"/>
                <a:cs typeface="+mn-cs"/>
              </a:rPr>
              <a:t>.</a:t>
            </a:r>
          </a:p>
          <a:p>
            <a:r>
              <a:rPr lang="bg-BG" sz="1200" kern="1200" dirty="0" err="1" smtClean="0">
                <a:solidFill>
                  <a:schemeClr val="tx1"/>
                </a:solidFill>
                <a:effectLst/>
                <a:latin typeface="+mn-lt"/>
                <a:ea typeface="+mn-ea"/>
                <a:cs typeface="+mn-cs"/>
              </a:rPr>
              <a:t>Thus</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understand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how</a:t>
            </a:r>
            <a:r>
              <a:rPr lang="bg-BG" sz="1200" kern="1200" dirty="0" smtClean="0">
                <a:solidFill>
                  <a:schemeClr val="tx1"/>
                </a:solidFill>
                <a:effectLst/>
                <a:latin typeface="+mn-lt"/>
                <a:ea typeface="+mn-ea"/>
                <a:cs typeface="+mn-cs"/>
              </a:rPr>
              <a:t> the brain </a:t>
            </a:r>
            <a:r>
              <a:rPr lang="bg-BG" sz="1200" kern="1200" dirty="0" err="1" smtClean="0">
                <a:solidFill>
                  <a:schemeClr val="tx1"/>
                </a:solidFill>
                <a:effectLst/>
                <a:latin typeface="+mn-lt"/>
                <a:ea typeface="+mn-ea"/>
                <a:cs typeface="+mn-cs"/>
              </a:rPr>
              <a:t>learns</a:t>
            </a:r>
            <a:r>
              <a:rPr lang="bg-BG" sz="1200" kern="1200" dirty="0" smtClean="0">
                <a:solidFill>
                  <a:schemeClr val="tx1"/>
                </a:solidFill>
                <a:effectLst/>
                <a:latin typeface="+mn-lt"/>
                <a:ea typeface="+mn-ea"/>
                <a:cs typeface="+mn-cs"/>
              </a:rPr>
              <a:t> is to </a:t>
            </a:r>
            <a:r>
              <a:rPr lang="bg-BG" sz="1200" kern="1200" dirty="0" err="1" smtClean="0">
                <a:solidFill>
                  <a:schemeClr val="tx1"/>
                </a:solidFill>
                <a:effectLst/>
                <a:latin typeface="+mn-lt"/>
                <a:ea typeface="+mn-ea"/>
                <a:cs typeface="+mn-cs"/>
              </a:rPr>
              <a:t>understand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teachers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trainers</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facilitators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simply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must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find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some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way</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connect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information</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something</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learner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already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knows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Without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connection</a:t>
            </a:r>
            <a:r>
              <a:rPr lang="bg-BG" sz="1200" kern="1200" dirty="0" smtClean="0">
                <a:solidFill>
                  <a:schemeClr val="tx1"/>
                </a:solidFill>
                <a:effectLst/>
                <a:latin typeface="+mn-lt"/>
                <a:ea typeface="+mn-ea"/>
                <a:cs typeface="+mn-cs"/>
              </a:rPr>
              <a:t>, learning is </a:t>
            </a:r>
            <a:r>
              <a:rPr lang="bg-BG" sz="1200" kern="1200" dirty="0" err="1" smtClean="0">
                <a:solidFill>
                  <a:schemeClr val="tx1"/>
                </a:solidFill>
                <a:effectLst/>
                <a:latin typeface="+mn-lt"/>
                <a:ea typeface="+mn-ea"/>
                <a:cs typeface="+mn-cs"/>
              </a:rPr>
              <a:t>simply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not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taking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place</a:t>
            </a:r>
            <a:r>
              <a:rPr lang="bg-BG" sz="1200" kern="1200" dirty="0" smtClean="0">
                <a:solidFill>
                  <a:schemeClr val="tx1"/>
                </a:solidFill>
                <a:effectLst/>
                <a:latin typeface="+mn-lt"/>
                <a:ea typeface="+mn-ea"/>
                <a:cs typeface="+mn-cs"/>
              </a:rPr>
              <a:t>.</a:t>
            </a:r>
          </a:p>
          <a:p>
            <a:endParaRPr lang="bg-B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833CB-951D-43B2-BECB-DA1AEAB1DFF4}" type="slidenum">
              <a:rPr lang="bg-BG" smtClean="0"/>
              <a:pPr/>
              <a:t>11</a:t>
            </a:fld>
            <a:endParaRPr lang="bg-BG"/>
          </a:p>
        </p:txBody>
      </p:sp>
    </p:spTree>
    <p:extLst>
      <p:ext uri="{BB962C8B-B14F-4D97-AF65-F5344CB8AC3E}">
        <p14:creationId xmlns:p14="http://schemas.microsoft.com/office/powerpoint/2010/main" val="1829951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smtClean="0">
                <a:solidFill>
                  <a:schemeClr val="tx1"/>
                </a:solidFill>
                <a:effectLst/>
                <a:latin typeface="+mn-lt"/>
                <a:ea typeface="+mn-ea"/>
                <a:cs typeface="+mn-cs"/>
              </a:rPr>
              <a:t>All the </a:t>
            </a:r>
            <a:r>
              <a:rPr lang="bg-BG" sz="1200" kern="1200" dirty="0" err="1" smtClean="0">
                <a:solidFill>
                  <a:schemeClr val="tx1"/>
                </a:solidFill>
                <a:effectLst/>
                <a:latin typeface="+mn-lt"/>
                <a:ea typeface="+mn-ea"/>
                <a:cs typeface="+mn-cs"/>
              </a:rPr>
              <a:t>information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about</a:t>
            </a:r>
            <a:r>
              <a:rPr lang="bg-BG" sz="1200" kern="1200" dirty="0" smtClean="0">
                <a:solidFill>
                  <a:schemeClr val="tx1"/>
                </a:solidFill>
                <a:effectLst/>
                <a:latin typeface="+mn-lt"/>
                <a:ea typeface="+mn-ea"/>
                <a:cs typeface="+mn-cs"/>
              </a:rPr>
              <a:t> the brain </a:t>
            </a:r>
            <a:r>
              <a:rPr lang="en-US" sz="1200" kern="1200" dirty="0" smtClean="0">
                <a:solidFill>
                  <a:schemeClr val="tx1"/>
                </a:solidFill>
                <a:effectLst/>
                <a:latin typeface="+mn-lt"/>
                <a:ea typeface="+mn-ea"/>
                <a:cs typeface="+mn-cs"/>
              </a:rPr>
              <a:t>presented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up</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now</a:t>
            </a:r>
            <a:r>
              <a:rPr lang="bg-BG" sz="1200" kern="1200" dirty="0" smtClean="0">
                <a:solidFill>
                  <a:schemeClr val="tx1"/>
                </a:solidFill>
                <a:effectLst/>
                <a:latin typeface="+mn-lt"/>
                <a:ea typeface="+mn-ea"/>
                <a:cs typeface="+mn-cs"/>
              </a:rPr>
              <a:t> is </a:t>
            </a:r>
            <a:r>
              <a:rPr lang="bg-BG" sz="1200" kern="1200" dirty="0" err="1" smtClean="0">
                <a:solidFill>
                  <a:schemeClr val="tx1"/>
                </a:solidFill>
                <a:effectLst/>
                <a:latin typeface="+mn-lt"/>
                <a:ea typeface="+mn-ea"/>
                <a:cs typeface="+mn-cs"/>
              </a:rPr>
              <a:t>related</a:t>
            </a:r>
            <a:r>
              <a:rPr lang="bg-BG" sz="1200" kern="1200" dirty="0" smtClean="0">
                <a:solidFill>
                  <a:schemeClr val="tx1"/>
                </a:solidFill>
                <a:effectLst/>
                <a:latin typeface="+mn-lt"/>
                <a:ea typeface="+mn-ea"/>
                <a:cs typeface="+mn-cs"/>
              </a:rPr>
              <a:t> to the </a:t>
            </a:r>
            <a:r>
              <a:rPr lang="bg-BG" sz="1200" kern="1200" dirty="0" err="1" smtClean="0">
                <a:solidFill>
                  <a:schemeClr val="tx1"/>
                </a:solidFill>
                <a:effectLst/>
                <a:latin typeface="+mn-lt"/>
                <a:ea typeface="+mn-ea"/>
                <a:cs typeface="+mn-cs"/>
              </a:rPr>
              <a:t>notion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adult</a:t>
            </a:r>
            <a:r>
              <a:rPr lang="bg-BG" sz="1200" kern="1200" dirty="0" smtClean="0">
                <a:solidFill>
                  <a:schemeClr val="tx1"/>
                </a:solidFill>
                <a:effectLst/>
                <a:latin typeface="+mn-lt"/>
                <a:ea typeface="+mn-ea"/>
                <a:cs typeface="+mn-cs"/>
              </a:rPr>
              <a:t> brain </a:t>
            </a:r>
            <a:r>
              <a:rPr lang="bg-BG" sz="1200" kern="1200" dirty="0" err="1" smtClean="0">
                <a:solidFill>
                  <a:schemeClr val="tx1"/>
                </a:solidFill>
                <a:effectLst/>
                <a:latin typeface="+mn-lt"/>
                <a:ea typeface="+mn-ea"/>
                <a:cs typeface="+mn-cs"/>
              </a:rPr>
              <a:t>has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plasticity</a:t>
            </a:r>
            <a:r>
              <a:rPr lang="bg-BG" sz="1200" kern="1200" dirty="0" smtClean="0">
                <a:solidFill>
                  <a:schemeClr val="tx1"/>
                </a:solidFill>
                <a:effectLst/>
                <a:latin typeface="+mn-lt"/>
                <a:ea typeface="+mn-ea"/>
                <a:cs typeface="+mn-cs"/>
              </a:rPr>
              <a:t>, which </a:t>
            </a:r>
            <a:r>
              <a:rPr lang="bg-BG" sz="1200" kern="1200" dirty="0" err="1" smtClean="0">
                <a:solidFill>
                  <a:schemeClr val="tx1"/>
                </a:solidFill>
                <a:effectLst/>
                <a:latin typeface="+mn-lt"/>
                <a:ea typeface="+mn-ea"/>
                <a:cs typeface="+mn-cs"/>
              </a:rPr>
              <a:t>means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long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it</a:t>
            </a:r>
            <a:r>
              <a:rPr lang="bg-BG" sz="1200" kern="1200" dirty="0" smtClean="0">
                <a:solidFill>
                  <a:schemeClr val="tx1"/>
                </a:solidFill>
                <a:effectLst/>
                <a:latin typeface="+mn-lt"/>
                <a:ea typeface="+mn-ea"/>
                <a:cs typeface="+mn-cs"/>
              </a:rPr>
              <a:t> is </a:t>
            </a:r>
            <a:r>
              <a:rPr lang="bg-BG" sz="1200" kern="1200" dirty="0" err="1" smtClean="0">
                <a:solidFill>
                  <a:schemeClr val="tx1"/>
                </a:solidFill>
                <a:effectLst/>
                <a:latin typeface="+mn-lt"/>
                <a:ea typeface="+mn-ea"/>
                <a:cs typeface="+mn-cs"/>
              </a:rPr>
              <a:t>stimulated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it</a:t>
            </a:r>
            <a:r>
              <a:rPr lang="bg-BG" sz="1200" kern="1200" dirty="0" smtClean="0">
                <a:solidFill>
                  <a:schemeClr val="tx1"/>
                </a:solidFill>
                <a:effectLst/>
                <a:latin typeface="+mn-lt"/>
                <a:ea typeface="+mn-ea"/>
                <a:cs typeface="+mn-cs"/>
              </a:rPr>
              <a:t> is </a:t>
            </a:r>
            <a:r>
              <a:rPr lang="bg-BG" sz="1200" kern="1200" dirty="0" err="1" smtClean="0">
                <a:solidFill>
                  <a:schemeClr val="tx1"/>
                </a:solidFill>
                <a:effectLst/>
                <a:latin typeface="+mn-lt"/>
                <a:ea typeface="+mn-ea"/>
                <a:cs typeface="+mn-cs"/>
              </a:rPr>
              <a:t>possible</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continue</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grow—to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build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connections</a:t>
            </a:r>
            <a:r>
              <a:rPr lang="bg-BG" sz="1200" kern="1200" dirty="0" smtClean="0">
                <a:solidFill>
                  <a:schemeClr val="tx1"/>
                </a:solidFill>
                <a:effectLst/>
                <a:latin typeface="+mn-lt"/>
                <a:ea typeface="+mn-ea"/>
                <a:cs typeface="+mn-cs"/>
              </a:rPr>
              <a:t>; in </a:t>
            </a:r>
            <a:r>
              <a:rPr lang="bg-BG" sz="1200" kern="1200" dirty="0" err="1" smtClean="0">
                <a:solidFill>
                  <a:schemeClr val="tx1"/>
                </a:solidFill>
                <a:effectLst/>
                <a:latin typeface="+mn-lt"/>
                <a:ea typeface="+mn-ea"/>
                <a:cs typeface="+mn-cs"/>
              </a:rPr>
              <a:t>fact</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role</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plasticity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vis-à-vis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prior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experience</a:t>
            </a:r>
            <a:r>
              <a:rPr lang="bg-BG" sz="1200" kern="1200" dirty="0" smtClean="0">
                <a:solidFill>
                  <a:schemeClr val="tx1"/>
                </a:solidFill>
                <a:effectLst/>
                <a:latin typeface="+mn-lt"/>
                <a:ea typeface="+mn-ea"/>
                <a:cs typeface="+mn-cs"/>
              </a:rPr>
              <a:t> is </a:t>
            </a:r>
            <a:r>
              <a:rPr lang="bg-BG" sz="1200" kern="1200" dirty="0" err="1" smtClean="0">
                <a:solidFill>
                  <a:schemeClr val="tx1"/>
                </a:solidFill>
                <a:effectLst/>
                <a:latin typeface="+mn-lt"/>
                <a:ea typeface="+mn-ea"/>
                <a:cs typeface="+mn-cs"/>
              </a:rPr>
              <a:t>more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important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just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growth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plasticity’s</a:t>
            </a:r>
            <a:r>
              <a:rPr lang="bg-BG" sz="1200" kern="1200" dirty="0" smtClean="0">
                <a:solidFill>
                  <a:schemeClr val="tx1"/>
                </a:solidFill>
                <a:effectLst/>
                <a:latin typeface="+mn-lt"/>
                <a:ea typeface="+mn-ea"/>
                <a:cs typeface="+mn-cs"/>
              </a:rPr>
              <a:t> critical </a:t>
            </a:r>
            <a:r>
              <a:rPr lang="bg-BG" sz="1200" kern="1200" dirty="0" err="1" smtClean="0">
                <a:solidFill>
                  <a:schemeClr val="tx1"/>
                </a:solidFill>
                <a:effectLst/>
                <a:latin typeface="+mn-lt"/>
                <a:ea typeface="+mn-ea"/>
                <a:cs typeface="+mn-cs"/>
              </a:rPr>
              <a:t>role</a:t>
            </a:r>
            <a:r>
              <a:rPr lang="bg-BG" sz="1200" kern="1200" dirty="0" smtClean="0">
                <a:solidFill>
                  <a:schemeClr val="tx1"/>
                </a:solidFill>
                <a:effectLst/>
                <a:latin typeface="+mn-lt"/>
                <a:ea typeface="+mn-ea"/>
                <a:cs typeface="+mn-cs"/>
              </a:rPr>
              <a:t> is in </a:t>
            </a:r>
            <a:r>
              <a:rPr lang="bg-BG" sz="1200" kern="1200" dirty="0" err="1" smtClean="0">
                <a:solidFill>
                  <a:schemeClr val="tx1"/>
                </a:solidFill>
                <a:effectLst/>
                <a:latin typeface="+mn-lt"/>
                <a:ea typeface="+mn-ea"/>
                <a:cs typeface="+mn-cs"/>
              </a:rPr>
              <a:t>allowing</a:t>
            </a:r>
            <a:r>
              <a:rPr lang="bg-BG" sz="1200" kern="1200" dirty="0" smtClean="0">
                <a:solidFill>
                  <a:schemeClr val="tx1"/>
                </a:solidFill>
                <a:effectLst/>
                <a:latin typeface="+mn-lt"/>
                <a:ea typeface="+mn-ea"/>
                <a:cs typeface="+mn-cs"/>
              </a:rPr>
              <a:t> the brain to </a:t>
            </a:r>
            <a:r>
              <a:rPr lang="bg-BG" sz="1200" kern="1200" dirty="0" err="1" smtClean="0">
                <a:solidFill>
                  <a:schemeClr val="tx1"/>
                </a:solidFill>
                <a:effectLst/>
                <a:latin typeface="+mn-lt"/>
                <a:ea typeface="+mn-ea"/>
                <a:cs typeface="+mn-cs"/>
              </a:rPr>
              <a:t>adapt</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change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over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time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based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a:t>
            </a:r>
            <a:r>
              <a:rPr lang="bg-BG" sz="1200" kern="1200" dirty="0" smtClean="0">
                <a:solidFill>
                  <a:schemeClr val="tx1"/>
                </a:solidFill>
                <a:effectLst/>
                <a:latin typeface="+mn-lt"/>
                <a:ea typeface="+mn-ea"/>
                <a:cs typeface="+mn-cs"/>
              </a:rPr>
              <a:t> learning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from</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experiences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Plasticity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means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connections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made</a:t>
            </a:r>
            <a:r>
              <a:rPr lang="bg-BG" sz="1200" kern="1200" dirty="0" smtClean="0">
                <a:solidFill>
                  <a:schemeClr val="tx1"/>
                </a:solidFill>
                <a:effectLst/>
                <a:latin typeface="+mn-lt"/>
                <a:ea typeface="+mn-ea"/>
                <a:cs typeface="+mn-cs"/>
              </a:rPr>
              <a:t> in the brain are “</a:t>
            </a:r>
            <a:r>
              <a:rPr lang="bg-BG" sz="1200" kern="1200" dirty="0" err="1" smtClean="0">
                <a:solidFill>
                  <a:schemeClr val="tx1"/>
                </a:solidFill>
                <a:effectLst/>
                <a:latin typeface="+mn-lt"/>
                <a:ea typeface="+mn-ea"/>
                <a:cs typeface="+mn-cs"/>
              </a:rPr>
              <a:t>adapted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elaborated</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organized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experiences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strengthen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weaken</a:t>
            </a:r>
            <a:r>
              <a:rPr lang="bg-BG" sz="1200" kern="1200" dirty="0" smtClean="0">
                <a:solidFill>
                  <a:schemeClr val="tx1"/>
                </a:solidFill>
                <a:effectLst/>
                <a:latin typeface="+mn-lt"/>
                <a:ea typeface="+mn-ea"/>
                <a:cs typeface="+mn-cs"/>
              </a:rPr>
              <a:t> existing </a:t>
            </a:r>
            <a:r>
              <a:rPr lang="bg-BG" sz="1200" kern="1200" dirty="0" err="1" smtClean="0">
                <a:solidFill>
                  <a:schemeClr val="tx1"/>
                </a:solidFill>
                <a:effectLst/>
                <a:latin typeface="+mn-lt"/>
                <a:ea typeface="+mn-ea"/>
                <a:cs typeface="+mn-cs"/>
              </a:rPr>
              <a:t>synapses</a:t>
            </a:r>
            <a:r>
              <a:rPr lang="bg-BG" sz="1200" kern="1200" dirty="0" smtClean="0">
                <a:solidFill>
                  <a:schemeClr val="tx1"/>
                </a:solidFill>
                <a:effectLst/>
                <a:latin typeface="+mn-lt"/>
                <a:ea typeface="+mn-ea"/>
                <a:cs typeface="+mn-cs"/>
              </a:rPr>
              <a:t>” (Taylor &amp; </a:t>
            </a:r>
            <a:r>
              <a:rPr lang="bg-BG" sz="1200" kern="1200" dirty="0" err="1" smtClean="0">
                <a:solidFill>
                  <a:schemeClr val="tx1"/>
                </a:solidFill>
                <a:effectLst/>
                <a:latin typeface="+mn-lt"/>
                <a:ea typeface="+mn-ea"/>
                <a:cs typeface="+mn-cs"/>
              </a:rPr>
              <a:t>Marienau</a:t>
            </a:r>
            <a:r>
              <a:rPr lang="bg-BG" sz="1200" kern="1200" dirty="0" smtClean="0">
                <a:solidFill>
                  <a:schemeClr val="tx1"/>
                </a:solidFill>
                <a:effectLst/>
                <a:latin typeface="+mn-lt"/>
                <a:ea typeface="+mn-ea"/>
                <a:cs typeface="+mn-cs"/>
              </a:rPr>
              <a:t>, 2016, p. 28).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other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words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there</a:t>
            </a:r>
            <a:r>
              <a:rPr lang="bg-BG" sz="1200" kern="1200" dirty="0" smtClean="0">
                <a:solidFill>
                  <a:schemeClr val="tx1"/>
                </a:solidFill>
                <a:effectLst/>
                <a:latin typeface="+mn-lt"/>
                <a:ea typeface="+mn-ea"/>
                <a:cs typeface="+mn-cs"/>
              </a:rPr>
              <a:t> is a </a:t>
            </a:r>
            <a:r>
              <a:rPr lang="bg-BG" sz="1200" kern="1200" dirty="0" err="1" smtClean="0">
                <a:solidFill>
                  <a:schemeClr val="tx1"/>
                </a:solidFill>
                <a:effectLst/>
                <a:latin typeface="+mn-lt"/>
                <a:ea typeface="+mn-ea"/>
                <a:cs typeface="+mn-cs"/>
              </a:rPr>
              <a:t>direct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relationship</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between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plasticity</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prior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experience</a:t>
            </a:r>
            <a:r>
              <a:rPr lang="bg-BG"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Many researchers </a:t>
            </a:r>
            <a:r>
              <a:rPr lang="bg-BG" sz="1200" kern="1200" dirty="0" err="1" smtClean="0">
                <a:solidFill>
                  <a:schemeClr val="tx1"/>
                </a:solidFill>
                <a:effectLst/>
                <a:latin typeface="+mn-lt"/>
                <a:ea typeface="+mn-ea"/>
                <a:cs typeface="+mn-cs"/>
              </a:rPr>
              <a:t>suggest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enriched</a:t>
            </a:r>
            <a:r>
              <a:rPr lang="bg-BG"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learning </a:t>
            </a:r>
            <a:r>
              <a:rPr lang="bg-BG" sz="1200" kern="1200" dirty="0" err="1" smtClean="0">
                <a:solidFill>
                  <a:schemeClr val="tx1"/>
                </a:solidFill>
                <a:effectLst/>
                <a:latin typeface="+mn-lt"/>
                <a:ea typeface="+mn-ea"/>
                <a:cs typeface="+mn-cs"/>
              </a:rPr>
              <a:t>environments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have</a:t>
            </a:r>
            <a:r>
              <a:rPr lang="bg-BG" sz="1200" kern="1200" dirty="0" smtClean="0">
                <a:solidFill>
                  <a:schemeClr val="tx1"/>
                </a:solidFill>
                <a:effectLst/>
                <a:latin typeface="+mn-lt"/>
                <a:ea typeface="+mn-ea"/>
                <a:cs typeface="+mn-cs"/>
              </a:rPr>
              <a:t> a critical </a:t>
            </a:r>
            <a:r>
              <a:rPr lang="bg-BG" sz="1200" kern="1200" dirty="0" err="1" smtClean="0">
                <a:solidFill>
                  <a:schemeClr val="tx1"/>
                </a:solidFill>
                <a:effectLst/>
                <a:latin typeface="+mn-lt"/>
                <a:ea typeface="+mn-ea"/>
                <a:cs typeface="+mn-cs"/>
              </a:rPr>
              <a:t>effect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plasticity</a:t>
            </a:r>
            <a:r>
              <a:rPr lang="bg-BG" sz="1200" kern="1200" dirty="0" smtClean="0">
                <a:solidFill>
                  <a:schemeClr val="tx1"/>
                </a:solidFill>
                <a:effectLst/>
                <a:latin typeface="+mn-lt"/>
                <a:ea typeface="+mn-ea"/>
                <a:cs typeface="+mn-cs"/>
              </a:rPr>
              <a:t>.</a:t>
            </a:r>
          </a:p>
          <a:p>
            <a:r>
              <a:rPr lang="bg-BG" sz="1200" kern="1200" dirty="0" smtClean="0">
                <a:solidFill>
                  <a:schemeClr val="tx1"/>
                </a:solidFill>
                <a:effectLst/>
                <a:latin typeface="+mn-lt"/>
                <a:ea typeface="+mn-ea"/>
                <a:cs typeface="+mn-cs"/>
              </a:rPr>
              <a:t>The </a:t>
            </a:r>
            <a:r>
              <a:rPr lang="bg-BG" sz="1200" kern="1200" dirty="0" err="1" smtClean="0">
                <a:solidFill>
                  <a:schemeClr val="tx1"/>
                </a:solidFill>
                <a:effectLst/>
                <a:latin typeface="+mn-lt"/>
                <a:ea typeface="+mn-ea"/>
                <a:cs typeface="+mn-cs"/>
              </a:rPr>
              <a:t>most</a:t>
            </a:r>
            <a:r>
              <a:rPr lang="bg-BG" sz="1200" kern="1200" dirty="0" smtClean="0">
                <a:solidFill>
                  <a:schemeClr val="tx1"/>
                </a:solidFill>
                <a:effectLst/>
                <a:latin typeface="+mn-lt"/>
                <a:ea typeface="+mn-ea"/>
                <a:cs typeface="+mn-cs"/>
              </a:rPr>
              <a:t> </a:t>
            </a:r>
            <a:r>
              <a:rPr lang="bg-BG" sz="1200" i="1" kern="1200" dirty="0" err="1" smtClean="0">
                <a:solidFill>
                  <a:schemeClr val="tx1"/>
                </a:solidFill>
                <a:effectLst/>
                <a:latin typeface="+mn-lt"/>
                <a:ea typeface="+mn-ea"/>
                <a:cs typeface="+mn-cs"/>
              </a:rPr>
              <a:t>impactful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way</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leverage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relationship</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between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prior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experience</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plasticity</a:t>
            </a:r>
            <a:r>
              <a:rPr lang="bg-BG" sz="1200" kern="1200" dirty="0" smtClean="0">
                <a:solidFill>
                  <a:schemeClr val="tx1"/>
                </a:solidFill>
                <a:effectLst/>
                <a:latin typeface="+mn-lt"/>
                <a:ea typeface="+mn-ea"/>
                <a:cs typeface="+mn-cs"/>
              </a:rPr>
              <a:t> is to </a:t>
            </a:r>
            <a:r>
              <a:rPr lang="bg-BG" sz="1200" kern="1200" dirty="0" err="1" smtClean="0">
                <a:solidFill>
                  <a:schemeClr val="tx1"/>
                </a:solidFill>
                <a:effectLst/>
                <a:latin typeface="+mn-lt"/>
                <a:ea typeface="+mn-ea"/>
                <a:cs typeface="+mn-cs"/>
              </a:rPr>
              <a:t>place</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learner</a:t>
            </a:r>
            <a:r>
              <a:rPr lang="bg-BG" sz="1200" kern="1200" dirty="0" smtClean="0">
                <a:solidFill>
                  <a:schemeClr val="tx1"/>
                </a:solidFill>
                <a:effectLst/>
                <a:latin typeface="+mn-lt"/>
                <a:ea typeface="+mn-ea"/>
                <a:cs typeface="+mn-cs"/>
              </a:rPr>
              <a:t> in </a:t>
            </a:r>
            <a:r>
              <a:rPr lang="bg-BG" sz="1200" kern="1200" dirty="0" err="1" smtClean="0">
                <a:solidFill>
                  <a:schemeClr val="tx1"/>
                </a:solidFill>
                <a:effectLst/>
                <a:latin typeface="+mn-lt"/>
                <a:ea typeface="+mn-ea"/>
                <a:cs typeface="+mn-cs"/>
              </a:rPr>
              <a:t>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enriched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environment—that</a:t>
            </a:r>
            <a:r>
              <a:rPr lang="bg-BG" sz="1200" kern="1200" dirty="0" smtClean="0">
                <a:solidFill>
                  <a:schemeClr val="tx1"/>
                </a:solidFill>
                <a:effectLst/>
                <a:latin typeface="+mn-lt"/>
                <a:ea typeface="+mn-ea"/>
                <a:cs typeface="+mn-cs"/>
              </a:rPr>
              <a:t> is, one with </a:t>
            </a:r>
            <a:r>
              <a:rPr lang="bg-BG" sz="1200" kern="1200" dirty="0" err="1" smtClean="0">
                <a:solidFill>
                  <a:schemeClr val="tx1"/>
                </a:solidFill>
                <a:effectLst/>
                <a:latin typeface="+mn-lt"/>
                <a:ea typeface="+mn-ea"/>
                <a:cs typeface="+mn-cs"/>
              </a:rPr>
              <a:t>multiple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types</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stimuli</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Numerous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research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studies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have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found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mice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placed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living</a:t>
            </a:r>
            <a:r>
              <a:rPr lang="bg-BG" sz="1200" kern="1200" dirty="0" smtClean="0">
                <a:solidFill>
                  <a:schemeClr val="tx1"/>
                </a:solidFill>
                <a:effectLst/>
                <a:latin typeface="+mn-lt"/>
                <a:ea typeface="+mn-ea"/>
                <a:cs typeface="+mn-cs"/>
              </a:rPr>
              <a:t> in </a:t>
            </a:r>
            <a:r>
              <a:rPr lang="bg-BG" sz="1200" kern="1200" dirty="0" err="1" smtClean="0">
                <a:solidFill>
                  <a:schemeClr val="tx1"/>
                </a:solidFill>
                <a:effectLst/>
                <a:latin typeface="+mn-lt"/>
                <a:ea typeface="+mn-ea"/>
                <a:cs typeface="+mn-cs"/>
              </a:rPr>
              <a:t>enriched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environments</a:t>
            </a:r>
            <a:r>
              <a:rPr lang="bg-BG" sz="1200" kern="1200" dirty="0" smtClean="0">
                <a:solidFill>
                  <a:schemeClr val="tx1"/>
                </a:solidFill>
                <a:effectLst/>
                <a:latin typeface="+mn-lt"/>
                <a:ea typeface="+mn-ea"/>
                <a:cs typeface="+mn-cs"/>
              </a:rPr>
              <a:t> (e.g., </a:t>
            </a:r>
            <a:r>
              <a:rPr lang="bg-BG" sz="1200" kern="1200" dirty="0" err="1" smtClean="0">
                <a:solidFill>
                  <a:schemeClr val="tx1"/>
                </a:solidFill>
                <a:effectLst/>
                <a:latin typeface="+mn-lt"/>
                <a:ea typeface="+mn-ea"/>
                <a:cs typeface="+mn-cs"/>
              </a:rPr>
              <a:t>environments</a:t>
            </a:r>
            <a:r>
              <a:rPr lang="bg-BG" sz="1200" kern="1200" dirty="0" smtClean="0">
                <a:solidFill>
                  <a:schemeClr val="tx1"/>
                </a:solidFill>
                <a:effectLst/>
                <a:latin typeface="+mn-lt"/>
                <a:ea typeface="+mn-ea"/>
                <a:cs typeface="+mn-cs"/>
              </a:rPr>
              <a:t> with </a:t>
            </a:r>
            <a:r>
              <a:rPr lang="bg-BG" sz="1200" kern="1200" dirty="0" err="1" smtClean="0">
                <a:solidFill>
                  <a:schemeClr val="tx1"/>
                </a:solidFill>
                <a:effectLst/>
                <a:latin typeface="+mn-lt"/>
                <a:ea typeface="+mn-ea"/>
                <a:cs typeface="+mn-cs"/>
              </a:rPr>
              <a:t>water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mazes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platforms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tunnels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multiple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toys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wheels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etc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saw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positive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impacts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various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cognitive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functions—e</a:t>
            </a:r>
            <a:r>
              <a:rPr lang="bg-BG" sz="1200" kern="1200" dirty="0" smtClean="0">
                <a:solidFill>
                  <a:schemeClr val="tx1"/>
                </a:solidFill>
                <a:effectLst/>
                <a:latin typeface="+mn-lt"/>
                <a:ea typeface="+mn-ea"/>
                <a:cs typeface="+mn-cs"/>
              </a:rPr>
              <a:t>.g., </a:t>
            </a:r>
            <a:r>
              <a:rPr lang="bg-BG" sz="1200" kern="1200" dirty="0" err="1" smtClean="0">
                <a:solidFill>
                  <a:schemeClr val="tx1"/>
                </a:solidFill>
                <a:effectLst/>
                <a:latin typeface="+mn-lt"/>
                <a:ea typeface="+mn-ea"/>
                <a:cs typeface="+mn-cs"/>
              </a:rPr>
              <a:t>increased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spatial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acquisition</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retention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increased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behavioral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flexibility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increased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long-term</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memory</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fewer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errors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a:t>
            </a:r>
            <a:r>
              <a:rPr lang="bg-BG" sz="1200" kern="1200" dirty="0" smtClean="0">
                <a:solidFill>
                  <a:schemeClr val="tx1"/>
                </a:solidFill>
                <a:effectLst/>
                <a:latin typeface="+mn-lt"/>
                <a:ea typeface="+mn-ea"/>
                <a:cs typeface="+mn-cs"/>
              </a:rPr>
              <a:t> learning </a:t>
            </a:r>
            <a:r>
              <a:rPr lang="bg-BG" sz="1200" kern="1200" dirty="0" err="1" smtClean="0">
                <a:solidFill>
                  <a:schemeClr val="tx1"/>
                </a:solidFill>
                <a:effectLst/>
                <a:latin typeface="+mn-lt"/>
                <a:ea typeface="+mn-ea"/>
                <a:cs typeface="+mn-cs"/>
              </a:rPr>
              <a:t>tests</a:t>
            </a:r>
            <a:r>
              <a:rPr lang="en-US" sz="1200" kern="1200" dirty="0" smtClean="0">
                <a:solidFill>
                  <a:schemeClr val="tx1"/>
                </a:solidFill>
                <a:effectLst/>
                <a:latin typeface="+mn-lt"/>
                <a:ea typeface="+mn-ea"/>
                <a:cs typeface="+mn-cs"/>
              </a:rPr>
              <a:t>.</a:t>
            </a:r>
            <a:endParaRPr lang="bg-BG"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833CB-951D-43B2-BECB-DA1AEAB1DFF4}" type="slidenum">
              <a:rPr lang="bg-BG" smtClean="0"/>
              <a:pPr/>
              <a:t>12</a:t>
            </a:fld>
            <a:endParaRPr lang="bg-BG"/>
          </a:p>
        </p:txBody>
      </p:sp>
    </p:spTree>
    <p:extLst>
      <p:ext uri="{BB962C8B-B14F-4D97-AF65-F5344CB8AC3E}">
        <p14:creationId xmlns:p14="http://schemas.microsoft.com/office/powerpoint/2010/main" val="18299518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g-BG" sz="1200" kern="1200" dirty="0" err="1" smtClean="0">
                <a:solidFill>
                  <a:schemeClr val="tx1"/>
                </a:solidFill>
                <a:effectLst/>
                <a:latin typeface="+mn-lt"/>
                <a:ea typeface="+mn-ea"/>
                <a:cs typeface="+mn-cs"/>
              </a:rPr>
              <a:t>Let’s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move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from</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science</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enriched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environments</a:t>
            </a:r>
            <a:r>
              <a:rPr lang="bg-BG" sz="1200" kern="1200" dirty="0" smtClean="0">
                <a:solidFill>
                  <a:schemeClr val="tx1"/>
                </a:solidFill>
                <a:effectLst/>
                <a:latin typeface="+mn-lt"/>
                <a:ea typeface="+mn-ea"/>
                <a:cs typeface="+mn-cs"/>
              </a:rPr>
              <a:t> to a </a:t>
            </a:r>
            <a:r>
              <a:rPr lang="bg-BG" sz="1200" kern="1200" dirty="0" err="1" smtClean="0">
                <a:solidFill>
                  <a:schemeClr val="tx1"/>
                </a:solidFill>
                <a:effectLst/>
                <a:latin typeface="+mn-lt"/>
                <a:ea typeface="+mn-ea"/>
                <a:cs typeface="+mn-cs"/>
              </a:rPr>
              <a:t>metaphor</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help</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drive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this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concept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home</a:t>
            </a:r>
            <a:r>
              <a:rPr lang="bg-BG" sz="1200" kern="1200" dirty="0" smtClean="0">
                <a:solidFill>
                  <a:schemeClr val="tx1"/>
                </a:solidFill>
                <a:effectLst/>
                <a:latin typeface="+mn-lt"/>
                <a:ea typeface="+mn-ea"/>
                <a:cs typeface="+mn-cs"/>
              </a:rPr>
              <a:t>. Robert </a:t>
            </a:r>
            <a:r>
              <a:rPr lang="bg-BG" sz="1200" kern="1200" dirty="0" err="1" smtClean="0">
                <a:solidFill>
                  <a:schemeClr val="tx1"/>
                </a:solidFill>
                <a:effectLst/>
                <a:latin typeface="+mn-lt"/>
                <a:ea typeface="+mn-ea"/>
                <a:cs typeface="+mn-cs"/>
              </a:rPr>
              <a:t>Sylwester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was</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Professor</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Education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at</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University</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Oregon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focused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getting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educators</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easily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understand</a:t>
            </a:r>
            <a:r>
              <a:rPr lang="bg-BG" sz="1200" kern="1200" dirty="0" smtClean="0">
                <a:solidFill>
                  <a:schemeClr val="tx1"/>
                </a:solidFill>
                <a:effectLst/>
                <a:latin typeface="+mn-lt"/>
                <a:ea typeface="+mn-ea"/>
                <a:cs typeface="+mn-cs"/>
              </a:rPr>
              <a:t> the brain. He </a:t>
            </a:r>
            <a:r>
              <a:rPr lang="bg-BG" sz="1200" kern="1200" dirty="0" err="1" smtClean="0">
                <a:solidFill>
                  <a:schemeClr val="tx1"/>
                </a:solidFill>
                <a:effectLst/>
                <a:latin typeface="+mn-lt"/>
                <a:ea typeface="+mn-ea"/>
                <a:cs typeface="+mn-cs"/>
              </a:rPr>
              <a:t>suggested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our </a:t>
            </a:r>
            <a:r>
              <a:rPr lang="bg-BG" sz="1200" kern="1200" dirty="0" err="1" smtClean="0">
                <a:solidFill>
                  <a:schemeClr val="tx1"/>
                </a:solidFill>
                <a:effectLst/>
                <a:latin typeface="+mn-lt"/>
                <a:ea typeface="+mn-ea"/>
                <a:cs typeface="+mn-cs"/>
              </a:rPr>
              <a:t>brains</a:t>
            </a:r>
            <a:r>
              <a:rPr lang="bg-BG" sz="1200" kern="1200" dirty="0" smtClean="0">
                <a:solidFill>
                  <a:schemeClr val="tx1"/>
                </a:solidFill>
                <a:effectLst/>
                <a:latin typeface="+mn-lt"/>
                <a:ea typeface="+mn-ea"/>
                <a:cs typeface="+mn-cs"/>
              </a:rPr>
              <a:t> are </a:t>
            </a:r>
            <a:r>
              <a:rPr lang="bg-BG" sz="1200" kern="1200" dirty="0" err="1" smtClean="0">
                <a:solidFill>
                  <a:schemeClr val="tx1"/>
                </a:solidFill>
                <a:effectLst/>
                <a:latin typeface="+mn-lt"/>
                <a:ea typeface="+mn-ea"/>
                <a:cs typeface="+mn-cs"/>
              </a:rPr>
              <a:t>like</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jazz</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quartet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If</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you’re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familiar</a:t>
            </a:r>
            <a:r>
              <a:rPr lang="bg-BG" sz="1200" kern="1200" dirty="0" smtClean="0">
                <a:solidFill>
                  <a:schemeClr val="tx1"/>
                </a:solidFill>
                <a:effectLst/>
                <a:latin typeface="+mn-lt"/>
                <a:ea typeface="+mn-ea"/>
                <a:cs typeface="+mn-cs"/>
              </a:rPr>
              <a:t> with </a:t>
            </a:r>
            <a:r>
              <a:rPr lang="bg-BG" sz="1200" kern="1200" dirty="0" err="1" smtClean="0">
                <a:solidFill>
                  <a:schemeClr val="tx1"/>
                </a:solidFill>
                <a:effectLst/>
                <a:latin typeface="+mn-lt"/>
                <a:ea typeface="+mn-ea"/>
                <a:cs typeface="+mn-cs"/>
              </a:rPr>
              <a:t>jazz</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you</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know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sound</a:t>
            </a:r>
            <a:r>
              <a:rPr lang="bg-BG" sz="1200" kern="1200" dirty="0" smtClean="0">
                <a:solidFill>
                  <a:schemeClr val="tx1"/>
                </a:solidFill>
                <a:effectLst/>
                <a:latin typeface="+mn-lt"/>
                <a:ea typeface="+mn-ea"/>
                <a:cs typeface="+mn-cs"/>
              </a:rPr>
              <a:t> is </a:t>
            </a:r>
            <a:r>
              <a:rPr lang="bg-BG" sz="1200" kern="1200" dirty="0" err="1" smtClean="0">
                <a:solidFill>
                  <a:schemeClr val="tx1"/>
                </a:solidFill>
                <a:effectLst/>
                <a:latin typeface="+mn-lt"/>
                <a:ea typeface="+mn-ea"/>
                <a:cs typeface="+mn-cs"/>
              </a:rPr>
              <a:t>constructed</a:t>
            </a:r>
            <a:r>
              <a:rPr lang="bg-BG" sz="1200" kern="1200" dirty="0" smtClean="0">
                <a:solidFill>
                  <a:schemeClr val="tx1"/>
                </a:solidFill>
                <a:effectLst/>
                <a:latin typeface="+mn-lt"/>
                <a:ea typeface="+mn-ea"/>
                <a:cs typeface="+mn-cs"/>
              </a:rPr>
              <a:t> in a </a:t>
            </a:r>
            <a:r>
              <a:rPr lang="bg-BG" sz="1200" kern="1200" dirty="0" err="1" smtClean="0">
                <a:solidFill>
                  <a:schemeClr val="tx1"/>
                </a:solidFill>
                <a:effectLst/>
                <a:latin typeface="+mn-lt"/>
                <a:ea typeface="+mn-ea"/>
                <a:cs typeface="+mn-cs"/>
              </a:rPr>
              <a:t>way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is </a:t>
            </a:r>
            <a:r>
              <a:rPr lang="bg-BG" sz="1200" kern="1200" dirty="0" err="1" smtClean="0">
                <a:solidFill>
                  <a:schemeClr val="tx1"/>
                </a:solidFill>
                <a:effectLst/>
                <a:latin typeface="+mn-lt"/>
                <a:ea typeface="+mn-ea"/>
                <a:cs typeface="+mn-cs"/>
              </a:rPr>
              <a:t>random</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miscellaneous—some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might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even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call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discordant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But</a:t>
            </a:r>
            <a:r>
              <a:rPr lang="bg-BG" sz="1200" kern="1200" dirty="0" smtClean="0">
                <a:solidFill>
                  <a:schemeClr val="tx1"/>
                </a:solidFill>
                <a:effectLst/>
                <a:latin typeface="+mn-lt"/>
                <a:ea typeface="+mn-ea"/>
                <a:cs typeface="+mn-cs"/>
              </a:rPr>
              <a:t> these </a:t>
            </a:r>
            <a:r>
              <a:rPr lang="bg-BG" sz="1200" kern="1200" dirty="0" err="1" smtClean="0">
                <a:solidFill>
                  <a:schemeClr val="tx1"/>
                </a:solidFill>
                <a:effectLst/>
                <a:latin typeface="+mn-lt"/>
                <a:ea typeface="+mn-ea"/>
                <a:cs typeface="+mn-cs"/>
              </a:rPr>
              <a:t>discordant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sounds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come</a:t>
            </a:r>
            <a:r>
              <a:rPr lang="bg-BG" sz="1200" kern="1200" dirty="0" smtClean="0">
                <a:solidFill>
                  <a:schemeClr val="tx1"/>
                </a:solidFill>
                <a:effectLst/>
                <a:latin typeface="+mn-lt"/>
                <a:ea typeface="+mn-ea"/>
                <a:cs typeface="+mn-cs"/>
              </a:rPr>
              <a:t> together to </a:t>
            </a:r>
            <a:r>
              <a:rPr lang="bg-BG" sz="1200" kern="1200" dirty="0" err="1" smtClean="0">
                <a:solidFill>
                  <a:schemeClr val="tx1"/>
                </a:solidFill>
                <a:effectLst/>
                <a:latin typeface="+mn-lt"/>
                <a:ea typeface="+mn-ea"/>
                <a:cs typeface="+mn-cs"/>
              </a:rPr>
              <a:t>produce</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congruent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sound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Similarly</a:t>
            </a:r>
            <a:r>
              <a:rPr lang="bg-BG" sz="1200" kern="1200" dirty="0" smtClean="0">
                <a:solidFill>
                  <a:schemeClr val="tx1"/>
                </a:solidFill>
                <a:effectLst/>
                <a:latin typeface="+mn-lt"/>
                <a:ea typeface="+mn-ea"/>
                <a:cs typeface="+mn-cs"/>
              </a:rPr>
              <a:t>, the brain </a:t>
            </a:r>
            <a:r>
              <a:rPr lang="bg-BG" sz="1200" kern="1200" dirty="0" err="1" smtClean="0">
                <a:solidFill>
                  <a:schemeClr val="tx1"/>
                </a:solidFill>
                <a:effectLst/>
                <a:latin typeface="+mn-lt"/>
                <a:ea typeface="+mn-ea"/>
                <a:cs typeface="+mn-cs"/>
              </a:rPr>
              <a:t>needs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enriched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environments</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learn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because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processes</a:t>
            </a:r>
            <a:r>
              <a:rPr lang="bg-BG" sz="1200" kern="1200" dirty="0" smtClean="0">
                <a:solidFill>
                  <a:schemeClr val="tx1"/>
                </a:solidFill>
                <a:effectLst/>
                <a:latin typeface="+mn-lt"/>
                <a:ea typeface="+mn-ea"/>
                <a:cs typeface="+mn-cs"/>
              </a:rPr>
              <a:t> things in a </a:t>
            </a:r>
            <a:r>
              <a:rPr lang="bg-BG" sz="1200" kern="1200" dirty="0" err="1" smtClean="0">
                <a:solidFill>
                  <a:schemeClr val="tx1"/>
                </a:solidFill>
                <a:effectLst/>
                <a:latin typeface="+mn-lt"/>
                <a:ea typeface="+mn-ea"/>
                <a:cs typeface="+mn-cs"/>
              </a:rPr>
              <a:t>multi-modal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fashion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You</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think</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like</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jazz</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quartet—lots</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layers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come</a:t>
            </a:r>
            <a:r>
              <a:rPr lang="bg-BG" sz="1200" kern="1200" dirty="0" smtClean="0">
                <a:solidFill>
                  <a:schemeClr val="tx1"/>
                </a:solidFill>
                <a:effectLst/>
                <a:latin typeface="+mn-lt"/>
                <a:ea typeface="+mn-ea"/>
                <a:cs typeface="+mn-cs"/>
              </a:rPr>
              <a:t> together to </a:t>
            </a:r>
            <a:r>
              <a:rPr lang="bg-BG" sz="1200" kern="1200" dirty="0" err="1" smtClean="0">
                <a:solidFill>
                  <a:schemeClr val="tx1"/>
                </a:solidFill>
                <a:effectLst/>
                <a:latin typeface="+mn-lt"/>
                <a:ea typeface="+mn-ea"/>
                <a:cs typeface="+mn-cs"/>
              </a:rPr>
              <a:t>produce</a:t>
            </a:r>
            <a:r>
              <a:rPr lang="bg-BG" sz="1200" kern="1200" dirty="0" smtClean="0">
                <a:solidFill>
                  <a:schemeClr val="tx1"/>
                </a:solidFill>
                <a:effectLst/>
                <a:latin typeface="+mn-lt"/>
                <a:ea typeface="+mn-ea"/>
                <a:cs typeface="+mn-cs"/>
              </a:rPr>
              <a:t> one </a:t>
            </a:r>
            <a:r>
              <a:rPr lang="bg-BG" sz="1200" kern="1200" dirty="0" err="1" smtClean="0">
                <a:solidFill>
                  <a:schemeClr val="tx1"/>
                </a:solidFill>
                <a:effectLst/>
                <a:latin typeface="+mn-lt"/>
                <a:ea typeface="+mn-ea"/>
                <a:cs typeface="+mn-cs"/>
              </a:rPr>
              <a:t>congruent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sound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Likewise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when</a:t>
            </a:r>
            <a:r>
              <a:rPr lang="bg-BG" sz="1200" kern="1200" dirty="0" smtClean="0">
                <a:solidFill>
                  <a:schemeClr val="tx1"/>
                </a:solidFill>
                <a:effectLst/>
                <a:latin typeface="+mn-lt"/>
                <a:ea typeface="+mn-ea"/>
                <a:cs typeface="+mn-cs"/>
              </a:rPr>
              <a:t> learning, our brain </a:t>
            </a:r>
            <a:r>
              <a:rPr lang="bg-BG" sz="1200" kern="1200" dirty="0" err="1" smtClean="0">
                <a:solidFill>
                  <a:schemeClr val="tx1"/>
                </a:solidFill>
                <a:effectLst/>
                <a:latin typeface="+mn-lt"/>
                <a:ea typeface="+mn-ea"/>
                <a:cs typeface="+mn-cs"/>
              </a:rPr>
              <a:t>produces</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more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congruent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image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when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presented</a:t>
            </a:r>
            <a:r>
              <a:rPr lang="bg-BG" sz="1200" kern="1200" dirty="0" smtClean="0">
                <a:solidFill>
                  <a:schemeClr val="tx1"/>
                </a:solidFill>
                <a:effectLst/>
                <a:latin typeface="+mn-lt"/>
                <a:ea typeface="+mn-ea"/>
                <a:cs typeface="+mn-cs"/>
              </a:rPr>
              <a:t> with </a:t>
            </a:r>
            <a:r>
              <a:rPr lang="bg-BG" sz="1200" kern="1200" dirty="0" err="1" smtClean="0">
                <a:solidFill>
                  <a:schemeClr val="tx1"/>
                </a:solidFill>
                <a:effectLst/>
                <a:latin typeface="+mn-lt"/>
                <a:ea typeface="+mn-ea"/>
                <a:cs typeface="+mn-cs"/>
              </a:rPr>
              <a:t>stimuli</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from</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many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different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avenues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Things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like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pictures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charts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sounds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smells</a:t>
            </a:r>
            <a:r>
              <a:rPr lang="bg-BG" sz="1200" kern="1200" dirty="0" smtClean="0">
                <a:solidFill>
                  <a:schemeClr val="tx1"/>
                </a:solidFill>
                <a:effectLst/>
                <a:latin typeface="+mn-lt"/>
                <a:ea typeface="+mn-ea"/>
                <a:cs typeface="+mn-cs"/>
              </a:rPr>
              <a:t>, vivid </a:t>
            </a:r>
            <a:r>
              <a:rPr lang="bg-BG" sz="1200" kern="1200" dirty="0" err="1" smtClean="0">
                <a:solidFill>
                  <a:schemeClr val="tx1"/>
                </a:solidFill>
                <a:effectLst/>
                <a:latin typeface="+mn-lt"/>
                <a:ea typeface="+mn-ea"/>
                <a:cs typeface="+mn-cs"/>
              </a:rPr>
              <a:t>images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stories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colors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music</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poetry</a:t>
            </a:r>
            <a:r>
              <a:rPr lang="bg-BG" sz="1200" kern="1200" dirty="0" smtClean="0">
                <a:solidFill>
                  <a:schemeClr val="tx1"/>
                </a:solidFill>
                <a:effectLst/>
                <a:latin typeface="+mn-lt"/>
                <a:ea typeface="+mn-ea"/>
                <a:cs typeface="+mn-cs"/>
              </a:rPr>
              <a:t> are </a:t>
            </a:r>
            <a:r>
              <a:rPr lang="bg-BG" sz="1200" kern="1200" dirty="0" err="1" smtClean="0">
                <a:solidFill>
                  <a:schemeClr val="tx1"/>
                </a:solidFill>
                <a:effectLst/>
                <a:latin typeface="+mn-lt"/>
                <a:ea typeface="+mn-ea"/>
                <a:cs typeface="+mn-cs"/>
              </a:rPr>
              <a:t>all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examples</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ways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multi-modal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stimuli</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help</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create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enriched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environments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Creating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enriched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environment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also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increases</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likelihood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you</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will</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a:t>
            </a:r>
            <a:r>
              <a:rPr lang="bg-BG" sz="1200" kern="1200" dirty="0" smtClean="0">
                <a:solidFill>
                  <a:schemeClr val="tx1"/>
                </a:solidFill>
                <a:effectLst/>
                <a:latin typeface="+mn-lt"/>
                <a:ea typeface="+mn-ea"/>
                <a:cs typeface="+mn-cs"/>
              </a:rPr>
              <a:t> with a </a:t>
            </a:r>
            <a:r>
              <a:rPr lang="bg-BG" sz="1200" kern="1200" dirty="0" err="1" smtClean="0">
                <a:solidFill>
                  <a:schemeClr val="tx1"/>
                </a:solidFill>
                <a:effectLst/>
                <a:latin typeface="+mn-lt"/>
                <a:ea typeface="+mn-ea"/>
                <a:cs typeface="+mn-cs"/>
              </a:rPr>
              <a:t>higher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percentage</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your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learners’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prior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experiences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If</a:t>
            </a:r>
            <a:r>
              <a:rPr lang="bg-BG"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tell</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story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doesn’t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necessarily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a:t>
            </a:r>
            <a:r>
              <a:rPr lang="bg-BG" sz="1200" kern="1200" dirty="0" smtClean="0">
                <a:solidFill>
                  <a:schemeClr val="tx1"/>
                </a:solidFill>
                <a:effectLst/>
                <a:latin typeface="+mn-lt"/>
                <a:ea typeface="+mn-ea"/>
                <a:cs typeface="+mn-cs"/>
              </a:rPr>
              <a:t> with a </a:t>
            </a:r>
            <a:r>
              <a:rPr lang="bg-BG" sz="1200" kern="1200" dirty="0" err="1" smtClean="0">
                <a:solidFill>
                  <a:schemeClr val="tx1"/>
                </a:solidFill>
                <a:effectLst/>
                <a:latin typeface="+mn-lt"/>
                <a:ea typeface="+mn-ea"/>
                <a:cs typeface="+mn-cs"/>
              </a:rPr>
              <a:t>learner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but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then</a:t>
            </a:r>
            <a:r>
              <a:rPr lang="bg-BG"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also</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show</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image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does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then</a:t>
            </a:r>
            <a:r>
              <a:rPr lang="bg-BG"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a:t>
            </a:r>
            <a:r>
              <a:rPr lang="bg-BG" sz="1200" kern="1200" dirty="0" err="1" smtClean="0">
                <a:solidFill>
                  <a:schemeClr val="tx1"/>
                </a:solidFill>
                <a:effectLst/>
                <a:latin typeface="+mn-lt"/>
                <a:ea typeface="+mn-ea"/>
                <a:cs typeface="+mn-cs"/>
              </a:rPr>
              <a:t>ve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made</a:t>
            </a:r>
            <a:r>
              <a:rPr lang="bg-BG" sz="1200" kern="1200" dirty="0" smtClean="0">
                <a:solidFill>
                  <a:schemeClr val="tx1"/>
                </a:solidFill>
                <a:effectLst/>
                <a:latin typeface="+mn-lt"/>
                <a:ea typeface="+mn-ea"/>
                <a:cs typeface="+mn-cs"/>
              </a:rPr>
              <a:t> a </a:t>
            </a:r>
            <a:r>
              <a:rPr lang="bg-BG" sz="1200" kern="1200" dirty="0" err="1" smtClean="0">
                <a:solidFill>
                  <a:schemeClr val="tx1"/>
                </a:solidFill>
                <a:effectLst/>
                <a:latin typeface="+mn-lt"/>
                <a:ea typeface="+mn-ea"/>
                <a:cs typeface="+mn-cs"/>
              </a:rPr>
              <a:t>connection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where</a:t>
            </a:r>
            <a:r>
              <a:rPr lang="bg-BG"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may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not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have</a:t>
            </a:r>
            <a:r>
              <a:rPr lang="bg-BG" sz="1200" kern="1200" dirty="0" smtClean="0">
                <a:solidFill>
                  <a:schemeClr val="tx1"/>
                </a:solidFill>
                <a:effectLst/>
                <a:latin typeface="+mn-lt"/>
                <a:ea typeface="+mn-ea"/>
                <a:cs typeface="+mn-cs"/>
              </a:rPr>
              <a:t> with </a:t>
            </a:r>
            <a:r>
              <a:rPr lang="bg-BG" sz="1200" kern="1200" dirty="0" err="1" smtClean="0">
                <a:solidFill>
                  <a:schemeClr val="tx1"/>
                </a:solidFill>
                <a:effectLst/>
                <a:latin typeface="+mn-lt"/>
                <a:ea typeface="+mn-ea"/>
                <a:cs typeface="+mn-cs"/>
              </a:rPr>
              <a:t>just</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story</a:t>
            </a:r>
            <a:r>
              <a:rPr lang="bg-BG" sz="1200" kern="1200" dirty="0" smtClean="0">
                <a:solidFill>
                  <a:schemeClr val="tx1"/>
                </a:solidFill>
                <a:effectLst/>
                <a:latin typeface="+mn-lt"/>
                <a:ea typeface="+mn-ea"/>
                <a:cs typeface="+mn-cs"/>
              </a:rPr>
              <a:t>!</a:t>
            </a:r>
          </a:p>
          <a:p>
            <a:r>
              <a:rPr lang="bg-BG" sz="1200" kern="1200" dirty="0" smtClean="0">
                <a:solidFill>
                  <a:schemeClr val="tx1"/>
                </a:solidFill>
                <a:effectLst/>
                <a:latin typeface="+mn-lt"/>
                <a:ea typeface="+mn-ea"/>
                <a:cs typeface="+mn-cs"/>
              </a:rPr>
              <a:t>To </a:t>
            </a:r>
            <a:r>
              <a:rPr lang="bg-BG" sz="1200" kern="1200" dirty="0" err="1" smtClean="0">
                <a:solidFill>
                  <a:schemeClr val="tx1"/>
                </a:solidFill>
                <a:effectLst/>
                <a:latin typeface="+mn-lt"/>
                <a:ea typeface="+mn-ea"/>
                <a:cs typeface="+mn-cs"/>
              </a:rPr>
              <a:t>create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enriched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environment</a:t>
            </a:r>
            <a:r>
              <a:rPr lang="bg-BG" sz="1200" kern="1200" dirty="0" smtClean="0">
                <a:solidFill>
                  <a:schemeClr val="tx1"/>
                </a:solidFill>
                <a:effectLst/>
                <a:latin typeface="+mn-lt"/>
                <a:ea typeface="+mn-ea"/>
                <a:cs typeface="+mn-cs"/>
              </a:rPr>
              <a:t> in our </a:t>
            </a:r>
            <a:r>
              <a:rPr lang="bg-BG" sz="1200" kern="1200" dirty="0" err="1" smtClean="0">
                <a:solidFill>
                  <a:schemeClr val="tx1"/>
                </a:solidFill>
                <a:effectLst/>
                <a:latin typeface="+mn-lt"/>
                <a:ea typeface="+mn-ea"/>
                <a:cs typeface="+mn-cs"/>
              </a:rPr>
              <a:t>classrooms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whether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online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campus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instructors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should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avoid</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what</a:t>
            </a:r>
            <a:r>
              <a:rPr lang="bg-BG" sz="1200" kern="1200" dirty="0" smtClean="0">
                <a:solidFill>
                  <a:schemeClr val="tx1"/>
                </a:solidFill>
                <a:effectLst/>
                <a:latin typeface="+mn-lt"/>
                <a:ea typeface="+mn-ea"/>
                <a:cs typeface="+mn-cs"/>
              </a:rPr>
              <a:t> are called </a:t>
            </a:r>
            <a:r>
              <a:rPr lang="bg-BG" sz="1200" kern="1200" dirty="0" err="1" smtClean="0">
                <a:solidFill>
                  <a:schemeClr val="tx1"/>
                </a:solidFill>
                <a:effectLst/>
                <a:latin typeface="+mn-lt"/>
                <a:ea typeface="+mn-ea"/>
                <a:cs typeface="+mn-cs"/>
              </a:rPr>
              <a:t>low-frequency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activities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such</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lectures</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utilize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high-frequency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activities—in</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other</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words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those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that</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utilize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multiple</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modalities</a:t>
            </a:r>
            <a:r>
              <a:rPr lang="bg-BG" sz="1200" kern="1200" dirty="0" smtClean="0">
                <a:solidFill>
                  <a:schemeClr val="tx1"/>
                </a:solidFill>
                <a:effectLst/>
                <a:latin typeface="+mn-lt"/>
                <a:ea typeface="+mn-ea"/>
                <a:cs typeface="+mn-cs"/>
              </a:rPr>
              <a:t> to </a:t>
            </a:r>
            <a:r>
              <a:rPr lang="bg-BG" sz="1200" kern="1200" dirty="0" err="1" smtClean="0">
                <a:solidFill>
                  <a:schemeClr val="tx1"/>
                </a:solidFill>
                <a:effectLst/>
                <a:latin typeface="+mn-lt"/>
                <a:ea typeface="+mn-ea"/>
                <a:cs typeface="+mn-cs"/>
              </a:rPr>
              <a:t>increase</a:t>
            </a:r>
            <a:r>
              <a:rPr lang="bg-BG" sz="1200" kern="1200" dirty="0" smtClean="0">
                <a:solidFill>
                  <a:schemeClr val="tx1"/>
                </a:solidFill>
                <a:effectLst/>
                <a:latin typeface="+mn-lt"/>
                <a:ea typeface="+mn-ea"/>
                <a:cs typeface="+mn-cs"/>
              </a:rPr>
              <a:t> the </a:t>
            </a:r>
            <a:r>
              <a:rPr lang="bg-BG" sz="1200" kern="1200" dirty="0" err="1" smtClean="0">
                <a:solidFill>
                  <a:schemeClr val="tx1"/>
                </a:solidFill>
                <a:effectLst/>
                <a:latin typeface="+mn-lt"/>
                <a:ea typeface="+mn-ea"/>
                <a:cs typeface="+mn-cs"/>
              </a:rPr>
              <a:t>likelihood</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strong</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synaptic</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connections</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Basically</a:t>
            </a:r>
            <a:r>
              <a:rPr lang="bg-BG" sz="1200" kern="1200" dirty="0" smtClean="0">
                <a:solidFill>
                  <a:schemeClr val="tx1"/>
                </a:solidFill>
                <a:effectLst/>
                <a:latin typeface="+mn-lt"/>
                <a:ea typeface="+mn-ea"/>
                <a:cs typeface="+mn-cs"/>
              </a:rPr>
              <a:t>, </a:t>
            </a:r>
            <a:r>
              <a:rPr lang="bg-BG" sz="1200" kern="1200" dirty="0" err="1" smtClean="0">
                <a:solidFill>
                  <a:schemeClr val="tx1"/>
                </a:solidFill>
                <a:effectLst/>
                <a:latin typeface="+mn-lt"/>
                <a:ea typeface="+mn-ea"/>
                <a:cs typeface="+mn-cs"/>
              </a:rPr>
              <a:t>lots</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stimuli</a:t>
            </a:r>
            <a:r>
              <a:rPr lang="bg-BG" sz="1200" kern="1200" dirty="0" smtClean="0">
                <a:solidFill>
                  <a:schemeClr val="tx1"/>
                </a:solidFill>
                <a:effectLst/>
                <a:latin typeface="+mn-lt"/>
                <a:ea typeface="+mn-ea"/>
                <a:cs typeface="+mn-cs"/>
              </a:rPr>
              <a:t> and </a:t>
            </a:r>
            <a:r>
              <a:rPr lang="bg-BG" sz="1200" kern="1200" dirty="0" err="1" smtClean="0">
                <a:solidFill>
                  <a:schemeClr val="tx1"/>
                </a:solidFill>
                <a:effectLst/>
                <a:latin typeface="+mn-lt"/>
                <a:ea typeface="+mn-ea"/>
                <a:cs typeface="+mn-cs"/>
              </a:rPr>
              <a:t>lots</a:t>
            </a:r>
            <a:r>
              <a:rPr lang="bg-BG" sz="1200" kern="1200" dirty="0" smtClean="0">
                <a:solidFill>
                  <a:schemeClr val="tx1"/>
                </a:solidFill>
                <a:effectLst/>
                <a:latin typeface="+mn-lt"/>
                <a:ea typeface="+mn-ea"/>
                <a:cs typeface="+mn-cs"/>
              </a:rPr>
              <a:t> of </a:t>
            </a:r>
            <a:r>
              <a:rPr lang="bg-BG" sz="1200" kern="1200" dirty="0" err="1" smtClean="0">
                <a:solidFill>
                  <a:schemeClr val="tx1"/>
                </a:solidFill>
                <a:effectLst/>
                <a:latin typeface="+mn-lt"/>
                <a:ea typeface="+mn-ea"/>
                <a:cs typeface="+mn-cs"/>
              </a:rPr>
              <a:t>engagement</a:t>
            </a:r>
            <a:r>
              <a:rPr lang="bg-BG" sz="1200" kern="1200" dirty="0" smtClean="0">
                <a:solidFill>
                  <a:schemeClr val="tx1"/>
                </a:solidFill>
                <a:effectLst/>
                <a:latin typeface="+mn-lt"/>
                <a:ea typeface="+mn-ea"/>
                <a:cs typeface="+mn-cs"/>
              </a:rPr>
              <a:t>.</a:t>
            </a:r>
          </a:p>
          <a:p>
            <a:r>
              <a:rPr lang="en-US" sz="1200" b="1" kern="1200" dirty="0" smtClean="0">
                <a:solidFill>
                  <a:schemeClr val="tx1"/>
                </a:solidFill>
                <a:effectLst/>
                <a:latin typeface="+mn-lt"/>
                <a:ea typeface="+mn-ea"/>
                <a:cs typeface="+mn-cs"/>
              </a:rPr>
              <a:t>And that is exactly what our enriched virtual classroom model provides.</a:t>
            </a:r>
            <a:endParaRPr lang="bg-BG"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833CB-951D-43B2-BECB-DA1AEAB1DFF4}" type="slidenum">
              <a:rPr lang="bg-BG" smtClean="0"/>
              <a:pPr/>
              <a:t>13</a:t>
            </a:fld>
            <a:endParaRPr lang="bg-BG"/>
          </a:p>
        </p:txBody>
      </p:sp>
    </p:spTree>
    <p:extLst>
      <p:ext uri="{BB962C8B-B14F-4D97-AF65-F5344CB8AC3E}">
        <p14:creationId xmlns:p14="http://schemas.microsoft.com/office/powerpoint/2010/main" val="1829951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833CB-951D-43B2-BECB-DA1AEAB1DFF4}" type="slidenum">
              <a:rPr lang="bg-BG" smtClean="0"/>
              <a:pPr/>
              <a:t>14</a:t>
            </a:fld>
            <a:endParaRPr lang="bg-BG"/>
          </a:p>
        </p:txBody>
      </p:sp>
    </p:spTree>
    <p:extLst>
      <p:ext uri="{BB962C8B-B14F-4D97-AF65-F5344CB8AC3E}">
        <p14:creationId xmlns:p14="http://schemas.microsoft.com/office/powerpoint/2010/main" val="1829951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833CB-951D-43B2-BECB-DA1AEAB1DFF4}" type="slidenum">
              <a:rPr lang="bg-BG" smtClean="0"/>
              <a:pPr/>
              <a:t>15</a:t>
            </a:fld>
            <a:endParaRPr lang="bg-BG"/>
          </a:p>
        </p:txBody>
      </p:sp>
    </p:spTree>
    <p:extLst>
      <p:ext uri="{BB962C8B-B14F-4D97-AF65-F5344CB8AC3E}">
        <p14:creationId xmlns:p14="http://schemas.microsoft.com/office/powerpoint/2010/main" val="18299518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Creating synergies</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not a given that new learning activities will improve the learning outcomes of your trainees. For the new activity to add value, it should be synergistic.</a:t>
            </a:r>
            <a:endParaRPr lang="bg-BG"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simple way to understand this is that your activities should help the trainee climb up Bloom’s taxonomy. They have to be introduced to each concept (first level), helped to understand it (second level), get a chance to apply it in exercises (third level), and they then need opportunities to apply the concept in more complex situations.</a:t>
            </a:r>
            <a:endParaRPr lang="bg-BG"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Many courses stop the trainee’s development at the ‘Applying’ level, but a great course should help the trainee develop a higher-order understanding of the syllabus. Our enriched virtual model learning provides new opportunities to add these kinds of advanced learning activities to the course.</a:t>
            </a:r>
            <a:endParaRPr lang="bg-BG"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833CB-951D-43B2-BECB-DA1AEAB1DFF4}" type="slidenum">
              <a:rPr lang="bg-BG" smtClean="0"/>
              <a:pPr/>
              <a:t>16</a:t>
            </a:fld>
            <a:endParaRPr lang="bg-BG"/>
          </a:p>
        </p:txBody>
      </p:sp>
    </p:spTree>
    <p:extLst>
      <p:ext uri="{BB962C8B-B14F-4D97-AF65-F5344CB8AC3E}">
        <p14:creationId xmlns:p14="http://schemas.microsoft.com/office/powerpoint/2010/main" val="1829951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833CB-951D-43B2-BECB-DA1AEAB1DFF4}" type="slidenum">
              <a:rPr lang="bg-BG" smtClean="0"/>
              <a:pPr/>
              <a:t>17</a:t>
            </a:fld>
            <a:endParaRPr lang="bg-BG"/>
          </a:p>
        </p:txBody>
      </p:sp>
    </p:spTree>
    <p:extLst>
      <p:ext uri="{BB962C8B-B14F-4D97-AF65-F5344CB8AC3E}">
        <p14:creationId xmlns:p14="http://schemas.microsoft.com/office/powerpoint/2010/main" val="18299518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Generally, there are three kinds of feedback you should gather that will help you see with great detail how your course can be improved:</a:t>
            </a:r>
            <a:endParaRPr lang="bg-B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Course evaluation</a:t>
            </a:r>
            <a:endParaRPr lang="bg-B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Immediate post-activity feedback: give your trainees a chance to provide feedback during or after each component in your course.</a:t>
            </a:r>
            <a:endParaRPr lang="bg-BG"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Usage data: for any digital media, your LMS can give you a great insight into how the students are using it. For instance, you can see number of views, when the videos were viewed, how many downloads a file got, what share of the trainees were active in the discussion forums. While your impressions can deceive you (“they are really active in the forum”), numbers don’t lie (“24% of trainees have at least one post in the forum”) and give you an honest understanding of how the course can be improved.</a:t>
            </a:r>
            <a:endParaRPr lang="bg-BG"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E2833CB-951D-43B2-BECB-DA1AEAB1DFF4}" type="slidenum">
              <a:rPr lang="bg-BG" smtClean="0"/>
              <a:pPr/>
              <a:t>18</a:t>
            </a:fld>
            <a:endParaRPr lang="bg-BG"/>
          </a:p>
        </p:txBody>
      </p:sp>
    </p:spTree>
    <p:extLst>
      <p:ext uri="{BB962C8B-B14F-4D97-AF65-F5344CB8AC3E}">
        <p14:creationId xmlns:p14="http://schemas.microsoft.com/office/powerpoint/2010/main" val="18299518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endParaRPr lang="bg-BG" dirty="0"/>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19</a:t>
            </a:fld>
            <a:endParaRPr lang="bg-BG"/>
          </a:p>
        </p:txBody>
      </p:sp>
    </p:spTree>
    <p:extLst>
      <p:ext uri="{BB962C8B-B14F-4D97-AF65-F5344CB8AC3E}">
        <p14:creationId xmlns:p14="http://schemas.microsoft.com/office/powerpoint/2010/main" val="261245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1. Face-to-face driver model</a:t>
            </a:r>
          </a:p>
          <a:p>
            <a:pPr marL="0" marR="0" indent="0" algn="l" defTabSz="914400" rtl="0" eaLnBrk="1" fontAlgn="auto" latinLnBrk="0" hangingPunct="1">
              <a:lnSpc>
                <a:spcPct val="100000"/>
              </a:lnSpc>
              <a:spcBef>
                <a:spcPts val="0"/>
              </a:spcBef>
              <a:spcAft>
                <a:spcPts val="0"/>
              </a:spcAft>
              <a:buClrTx/>
              <a:buSzTx/>
              <a:buFontTx/>
              <a:buNone/>
              <a:tabLst/>
              <a:defRPr/>
            </a:pPr>
            <a:r>
              <a:rPr lang="bg-BG" sz="1200" kern="1200" dirty="0" smtClean="0">
                <a:solidFill>
                  <a:schemeClr val="tx1"/>
                </a:solidFill>
                <a:effectLst/>
                <a:latin typeface="+mn-lt"/>
                <a:ea typeface="+mn-ea"/>
                <a:cs typeface="+mn-cs"/>
              </a:rPr>
              <a:t>2. Flipped model</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3. Flex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4. Rotation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5. Online driver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6. Enriched virtual model</a:t>
            </a:r>
            <a:endParaRPr lang="bg-BG" sz="1200" kern="1200" dirty="0" smtClean="0">
              <a:solidFill>
                <a:schemeClr val="tx1"/>
              </a:solidFill>
              <a:effectLst/>
              <a:latin typeface="+mn-lt"/>
              <a:ea typeface="+mn-ea"/>
              <a:cs typeface="+mn-cs"/>
            </a:endParaRP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2</a:t>
            </a:fld>
            <a:endParaRPr lang="bg-BG" dirty="0"/>
          </a:p>
        </p:txBody>
      </p:sp>
    </p:spTree>
    <p:extLst>
      <p:ext uri="{BB962C8B-B14F-4D97-AF65-F5344CB8AC3E}">
        <p14:creationId xmlns:p14="http://schemas.microsoft.com/office/powerpoint/2010/main" val="28356592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What is the </a:t>
            </a:r>
            <a:r>
              <a:rPr lang="bg-BG" sz="1200" i="1" kern="1200" dirty="0" smtClean="0">
                <a:solidFill>
                  <a:schemeClr val="tx1"/>
                </a:solidFill>
                <a:effectLst/>
                <a:latin typeface="+mn-lt"/>
                <a:ea typeface="+mn-ea"/>
                <a:cs typeface="+mn-cs"/>
              </a:rPr>
              <a:t>face-to-face driver learning model</a:t>
            </a:r>
            <a:r>
              <a:rPr lang="bg-BG" sz="1200" kern="1200" dirty="0" smtClean="0">
                <a:solidFill>
                  <a:schemeClr val="tx1"/>
                </a:solidFill>
                <a:effectLst/>
                <a:latin typeface="+mn-lt"/>
                <a:ea typeface="+mn-ea"/>
                <a:cs typeface="+mn-cs"/>
              </a:rPr>
              <a:t>?</a:t>
            </a:r>
          </a:p>
          <a:p>
            <a:r>
              <a:rPr lang="bg-BG" sz="1200" kern="1200" dirty="0" smtClean="0">
                <a:solidFill>
                  <a:schemeClr val="tx1"/>
                </a:solidFill>
                <a:effectLst/>
                <a:latin typeface="+mn-lt"/>
                <a:ea typeface="+mn-ea"/>
                <a:cs typeface="+mn-cs"/>
              </a:rPr>
              <a:t>This model offers what is the most similar to a traditional classroom experience. Learners join a live webinar or meeting (like Zoom or Google Meet), receive live instruction, and at the conclusion of each session are given homework or assignments to be completed before the next session.</a:t>
            </a:r>
          </a:p>
          <a:p>
            <a:r>
              <a:rPr lang="bg-BG" sz="1200" kern="1200" dirty="0" smtClean="0">
                <a:solidFill>
                  <a:schemeClr val="tx1"/>
                </a:solidFill>
                <a:effectLst/>
                <a:latin typeface="+mn-lt"/>
                <a:ea typeface="+mn-ea"/>
                <a:cs typeface="+mn-cs"/>
              </a:rPr>
              <a:t>Benefits and drawbacks of the </a:t>
            </a:r>
            <a:r>
              <a:rPr lang="bg-BG" sz="1200" i="1" kern="1200" dirty="0" smtClean="0">
                <a:solidFill>
                  <a:schemeClr val="tx1"/>
                </a:solidFill>
                <a:effectLst/>
                <a:latin typeface="+mn-lt"/>
                <a:ea typeface="+mn-ea"/>
                <a:cs typeface="+mn-cs"/>
              </a:rPr>
              <a:t>face-to-face driver learning model</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The </a:t>
            </a:r>
            <a:r>
              <a:rPr lang="bg-BG" sz="1200" i="1" kern="1200" dirty="0" smtClean="0">
                <a:solidFill>
                  <a:schemeClr val="tx1"/>
                </a:solidFill>
                <a:effectLst/>
                <a:latin typeface="+mn-lt"/>
                <a:ea typeface="+mn-ea"/>
                <a:cs typeface="+mn-cs"/>
              </a:rPr>
              <a:t>face-to-face driver learning model</a:t>
            </a:r>
            <a:r>
              <a:rPr lang="bg-BG" sz="1200" kern="1200" dirty="0" smtClean="0">
                <a:solidFill>
                  <a:schemeClr val="tx1"/>
                </a:solidFill>
                <a:effectLst/>
                <a:latin typeface="+mn-lt"/>
                <a:ea typeface="+mn-ea"/>
                <a:cs typeface="+mn-cs"/>
              </a:rPr>
              <a:t> obviously requires more instructor time and energy than some of the other models, but it can be extremely effective for learners who need more extrinsic motivation, or are earlier in their specific roles/career. Because the model mirrors a traditional classroom in many ways, it can also be a good option for those who are less technically adept.</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3</a:t>
            </a:fld>
            <a:endParaRPr lang="bg-BG" dirty="0"/>
          </a:p>
        </p:txBody>
      </p:sp>
    </p:spTree>
    <p:extLst>
      <p:ext uri="{BB962C8B-B14F-4D97-AF65-F5344CB8AC3E}">
        <p14:creationId xmlns:p14="http://schemas.microsoft.com/office/powerpoint/2010/main" val="2835659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The flipped model is similar to the </a:t>
            </a:r>
            <a:r>
              <a:rPr lang="bg-BG" sz="1200" i="1" kern="1200" dirty="0" smtClean="0">
                <a:solidFill>
                  <a:schemeClr val="tx1"/>
                </a:solidFill>
                <a:effectLst/>
                <a:latin typeface="+mn-lt"/>
                <a:ea typeface="+mn-ea"/>
                <a:cs typeface="+mn-cs"/>
              </a:rPr>
              <a:t>face-to-face driver </a:t>
            </a:r>
            <a:r>
              <a:rPr lang="bg-BG" sz="1200" kern="1200" dirty="0" smtClean="0">
                <a:solidFill>
                  <a:schemeClr val="tx1"/>
                </a:solidFill>
                <a:effectLst/>
                <a:latin typeface="+mn-lt"/>
                <a:ea typeface="+mn-ea"/>
                <a:cs typeface="+mn-cs"/>
              </a:rPr>
              <a:t>model discussed above, except that learners are provided with learning materials and resources (</a:t>
            </a:r>
            <a:r>
              <a:rPr lang="bg-BG" sz="1200" kern="1200" dirty="0" smtClean="0">
                <a:solidFill>
                  <a:schemeClr val="tx1"/>
                </a:solidFill>
                <a:effectLst/>
                <a:latin typeface="+mn-lt"/>
                <a:ea typeface="+mn-ea"/>
                <a:cs typeface="+mn-cs"/>
                <a:hlinkClick r:id="rId3"/>
              </a:rPr>
              <a:t>often distributed via an LMS</a:t>
            </a:r>
            <a:r>
              <a:rPr lang="bg-BG" sz="1200" kern="1200" dirty="0" smtClean="0">
                <a:solidFill>
                  <a:schemeClr val="tx1"/>
                </a:solidFill>
                <a:effectLst/>
                <a:latin typeface="+mn-lt"/>
                <a:ea typeface="+mn-ea"/>
                <a:cs typeface="+mn-cs"/>
              </a:rPr>
              <a:t>) </a:t>
            </a:r>
            <a:r>
              <a:rPr lang="bg-BG" sz="1200" i="1" kern="1200" dirty="0" smtClean="0">
                <a:solidFill>
                  <a:schemeClr val="tx1"/>
                </a:solidFill>
                <a:effectLst/>
                <a:latin typeface="+mn-lt"/>
                <a:ea typeface="+mn-ea"/>
                <a:cs typeface="+mn-cs"/>
              </a:rPr>
              <a:t>before</a:t>
            </a:r>
            <a:r>
              <a:rPr lang="bg-BG" sz="1200" kern="1200" dirty="0" smtClean="0">
                <a:solidFill>
                  <a:schemeClr val="tx1"/>
                </a:solidFill>
                <a:effectLst/>
                <a:latin typeface="+mn-lt"/>
                <a:ea typeface="+mn-ea"/>
                <a:cs typeface="+mn-cs"/>
              </a:rPr>
              <a:t> each virtual classroom experience.</a:t>
            </a:r>
          </a:p>
          <a:p>
            <a:r>
              <a:rPr lang="bg-BG" sz="1200" kern="1200" dirty="0" smtClean="0">
                <a:solidFill>
                  <a:schemeClr val="tx1"/>
                </a:solidFill>
                <a:effectLst/>
                <a:latin typeface="+mn-lt"/>
                <a:ea typeface="+mn-ea"/>
                <a:cs typeface="+mn-cs"/>
              </a:rPr>
              <a:t>Benefits and drawbacks of the </a:t>
            </a:r>
            <a:r>
              <a:rPr lang="bg-BG" sz="1200" i="1" kern="1200" dirty="0" smtClean="0">
                <a:solidFill>
                  <a:schemeClr val="tx1"/>
                </a:solidFill>
                <a:effectLst/>
                <a:latin typeface="+mn-lt"/>
                <a:ea typeface="+mn-ea"/>
                <a:cs typeface="+mn-cs"/>
              </a:rPr>
              <a:t>flipped learning model</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The </a:t>
            </a:r>
            <a:r>
              <a:rPr lang="bg-BG" sz="1200" i="1" kern="1200" dirty="0" smtClean="0">
                <a:solidFill>
                  <a:schemeClr val="tx1"/>
                </a:solidFill>
                <a:effectLst/>
                <a:latin typeface="+mn-lt"/>
                <a:ea typeface="+mn-ea"/>
                <a:cs typeface="+mn-cs"/>
              </a:rPr>
              <a:t>flipped</a:t>
            </a:r>
            <a:r>
              <a:rPr lang="bg-BG" sz="1200" kern="1200" dirty="0" smtClean="0">
                <a:solidFill>
                  <a:schemeClr val="tx1"/>
                </a:solidFill>
                <a:effectLst/>
                <a:latin typeface="+mn-lt"/>
                <a:ea typeface="+mn-ea"/>
                <a:cs typeface="+mn-cs"/>
              </a:rPr>
              <a:t> model is another option for a learning cohort that would benefit from active, live classroom instruction, and thus it also requires more instructor time and energy. What proponents of the </a:t>
            </a:r>
            <a:r>
              <a:rPr lang="bg-BG" sz="1200" i="1" kern="1200" dirty="0" smtClean="0">
                <a:solidFill>
                  <a:schemeClr val="tx1"/>
                </a:solidFill>
                <a:effectLst/>
                <a:latin typeface="+mn-lt"/>
                <a:ea typeface="+mn-ea"/>
                <a:cs typeface="+mn-cs"/>
              </a:rPr>
              <a:t>flipped</a:t>
            </a:r>
            <a:r>
              <a:rPr lang="bg-BG" sz="1200" kern="1200" dirty="0" smtClean="0">
                <a:solidFill>
                  <a:schemeClr val="tx1"/>
                </a:solidFill>
                <a:effectLst/>
                <a:latin typeface="+mn-lt"/>
                <a:ea typeface="+mn-ea"/>
                <a:cs typeface="+mn-cs"/>
              </a:rPr>
              <a:t> model appreciate, however, is that it has the potential to increase the level of preparedness and interaction among learners.</a:t>
            </a: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4</a:t>
            </a:fld>
            <a:endParaRPr lang="bg-BG" dirty="0"/>
          </a:p>
        </p:txBody>
      </p:sp>
    </p:spTree>
    <p:extLst>
      <p:ext uri="{BB962C8B-B14F-4D97-AF65-F5344CB8AC3E}">
        <p14:creationId xmlns:p14="http://schemas.microsoft.com/office/powerpoint/2010/main" val="28356592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What is the </a:t>
            </a:r>
            <a:r>
              <a:rPr lang="bg-BG" sz="1200" i="1" kern="1200" dirty="0" smtClean="0">
                <a:solidFill>
                  <a:schemeClr val="tx1"/>
                </a:solidFill>
                <a:effectLst/>
                <a:latin typeface="+mn-lt"/>
                <a:ea typeface="+mn-ea"/>
                <a:cs typeface="+mn-cs"/>
              </a:rPr>
              <a:t>flex learning</a:t>
            </a:r>
            <a:r>
              <a:rPr lang="bg-BG" sz="1200" kern="1200" dirty="0" smtClean="0">
                <a:solidFill>
                  <a:schemeClr val="tx1"/>
                </a:solidFill>
                <a:effectLst/>
                <a:latin typeface="+mn-lt"/>
                <a:ea typeface="+mn-ea"/>
                <a:cs typeface="+mn-cs"/>
              </a:rPr>
              <a:t> </a:t>
            </a:r>
            <a:r>
              <a:rPr lang="bg-BG" sz="1200" i="1" kern="1200" dirty="0" smtClean="0">
                <a:solidFill>
                  <a:schemeClr val="tx1"/>
                </a:solidFill>
                <a:effectLst/>
                <a:latin typeface="+mn-lt"/>
                <a:ea typeface="+mn-ea"/>
                <a:cs typeface="+mn-cs"/>
              </a:rPr>
              <a:t>model</a:t>
            </a:r>
            <a:r>
              <a:rPr lang="bg-BG" sz="1200" kern="1200" dirty="0" smtClean="0">
                <a:solidFill>
                  <a:schemeClr val="tx1"/>
                </a:solidFill>
                <a:effectLst/>
                <a:latin typeface="+mn-lt"/>
                <a:ea typeface="+mn-ea"/>
                <a:cs typeface="+mn-cs"/>
              </a:rPr>
              <a:t>?</a:t>
            </a:r>
          </a:p>
          <a:p>
            <a:r>
              <a:rPr lang="bg-BG" sz="1200" kern="1200" dirty="0" smtClean="0">
                <a:solidFill>
                  <a:schemeClr val="tx1"/>
                </a:solidFill>
                <a:effectLst/>
                <a:latin typeface="+mn-lt"/>
                <a:ea typeface="+mn-ea"/>
                <a:cs typeface="+mn-cs"/>
              </a:rPr>
              <a:t>The </a:t>
            </a:r>
            <a:r>
              <a:rPr lang="bg-BG" sz="1200" i="1" kern="1200" dirty="0" smtClean="0">
                <a:solidFill>
                  <a:schemeClr val="tx1"/>
                </a:solidFill>
                <a:effectLst/>
                <a:latin typeface="+mn-lt"/>
                <a:ea typeface="+mn-ea"/>
                <a:cs typeface="+mn-cs"/>
              </a:rPr>
              <a:t>flex learning model</a:t>
            </a:r>
            <a:r>
              <a:rPr lang="bg-BG" sz="1200" kern="1200" dirty="0" smtClean="0">
                <a:solidFill>
                  <a:schemeClr val="tx1"/>
                </a:solidFill>
                <a:effectLst/>
                <a:latin typeface="+mn-lt"/>
                <a:ea typeface="+mn-ea"/>
                <a:cs typeface="+mn-cs"/>
              </a:rPr>
              <a:t> offers learners the opportunity to direct their learning according to what works best for them. They are able to jump between synchronous and asynchronous instruction, individual assignments, and even group learning. Instructors are available to answer questions and provide feedback, but it’s up to each participant how and when they utilize instructor resources.</a:t>
            </a:r>
          </a:p>
          <a:p>
            <a:r>
              <a:rPr lang="bg-BG" sz="1200" kern="1200" dirty="0" smtClean="0">
                <a:solidFill>
                  <a:schemeClr val="tx1"/>
                </a:solidFill>
                <a:effectLst/>
                <a:latin typeface="+mn-lt"/>
                <a:ea typeface="+mn-ea"/>
                <a:cs typeface="+mn-cs"/>
              </a:rPr>
              <a:t>Benefits and drawbacks of the </a:t>
            </a:r>
            <a:r>
              <a:rPr lang="bg-BG" sz="1200" i="1" kern="1200" dirty="0" smtClean="0">
                <a:solidFill>
                  <a:schemeClr val="tx1"/>
                </a:solidFill>
                <a:effectLst/>
                <a:latin typeface="+mn-lt"/>
                <a:ea typeface="+mn-ea"/>
                <a:cs typeface="+mn-cs"/>
              </a:rPr>
              <a:t>flex learning</a:t>
            </a:r>
            <a:r>
              <a:rPr lang="bg-BG" sz="1200" kern="1200" dirty="0" smtClean="0">
                <a:solidFill>
                  <a:schemeClr val="tx1"/>
                </a:solidFill>
                <a:effectLst/>
                <a:latin typeface="+mn-lt"/>
                <a:ea typeface="+mn-ea"/>
                <a:cs typeface="+mn-cs"/>
              </a:rPr>
              <a:t> </a:t>
            </a:r>
            <a:r>
              <a:rPr lang="bg-BG" sz="1200" i="1" kern="1200" dirty="0" smtClean="0">
                <a:solidFill>
                  <a:schemeClr val="tx1"/>
                </a:solidFill>
                <a:effectLst/>
                <a:latin typeface="+mn-lt"/>
                <a:ea typeface="+mn-ea"/>
                <a:cs typeface="+mn-cs"/>
              </a:rPr>
              <a:t>model</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The</a:t>
            </a:r>
            <a:r>
              <a:rPr lang="bg-BG" sz="1200" i="1" kern="1200" dirty="0" smtClean="0">
                <a:solidFill>
                  <a:schemeClr val="tx1"/>
                </a:solidFill>
                <a:effectLst/>
                <a:latin typeface="+mn-lt"/>
                <a:ea typeface="+mn-ea"/>
                <a:cs typeface="+mn-cs"/>
              </a:rPr>
              <a:t> flex learning model</a:t>
            </a:r>
            <a:r>
              <a:rPr lang="bg-BG" sz="1200" kern="1200" dirty="0" smtClean="0">
                <a:solidFill>
                  <a:schemeClr val="tx1"/>
                </a:solidFill>
                <a:effectLst/>
                <a:latin typeface="+mn-lt"/>
                <a:ea typeface="+mn-ea"/>
                <a:cs typeface="+mn-cs"/>
              </a:rPr>
              <a:t> is great for self-motivated learners who understand (or are willing to experiment with) how different instructional methods impact their learning. </a:t>
            </a:r>
            <a:r>
              <a:rPr lang="bg-BG" sz="1200" kern="1200" dirty="0" err="1" smtClean="0">
                <a:solidFill>
                  <a:schemeClr val="tx1"/>
                </a:solidFill>
                <a:effectLst/>
                <a:latin typeface="+mn-lt"/>
                <a:ea typeface="+mn-ea"/>
                <a:cs typeface="+mn-cs"/>
              </a:rPr>
              <a:t>One</a:t>
            </a:r>
            <a:r>
              <a:rPr lang="bg-BG" sz="1200" kern="1200" dirty="0" smtClean="0">
                <a:solidFill>
                  <a:schemeClr val="tx1"/>
                </a:solidFill>
                <a:effectLst/>
                <a:latin typeface="+mn-lt"/>
                <a:ea typeface="+mn-ea"/>
                <a:cs typeface="+mn-cs"/>
              </a:rPr>
              <a:t> downside to this, however, is that instructors must be “on call” (although much of this time is likely not spent engaging in active instruction). </a:t>
            </a:r>
            <a:r>
              <a:rPr lang="bg-BG" sz="1200" kern="1200" dirty="0" err="1" smtClean="0">
                <a:solidFill>
                  <a:schemeClr val="tx1"/>
                </a:solidFill>
                <a:effectLst/>
                <a:latin typeface="+mn-lt"/>
                <a:ea typeface="+mn-ea"/>
                <a:cs typeface="+mn-cs"/>
              </a:rPr>
              <a:t>One</a:t>
            </a:r>
            <a:r>
              <a:rPr lang="bg-BG" sz="1200" kern="1200" dirty="0" smtClean="0">
                <a:solidFill>
                  <a:schemeClr val="tx1"/>
                </a:solidFill>
                <a:effectLst/>
                <a:latin typeface="+mn-lt"/>
                <a:ea typeface="+mn-ea"/>
                <a:cs typeface="+mn-cs"/>
              </a:rPr>
              <a:t> other potential downside is that unmotivated learners may simply stick with the method of instruction that is most familiar to them, or seems the easiest or fastest, rather than embracing the personalization this learning model offers.</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5</a:t>
            </a:fld>
            <a:endParaRPr lang="bg-BG" dirty="0"/>
          </a:p>
        </p:txBody>
      </p:sp>
    </p:spTree>
    <p:extLst>
      <p:ext uri="{BB962C8B-B14F-4D97-AF65-F5344CB8AC3E}">
        <p14:creationId xmlns:p14="http://schemas.microsoft.com/office/powerpoint/2010/main" val="2835659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What is the </a:t>
            </a:r>
            <a:r>
              <a:rPr lang="bg-BG" sz="1200" i="1" kern="1200" dirty="0" smtClean="0">
                <a:solidFill>
                  <a:schemeClr val="tx1"/>
                </a:solidFill>
                <a:effectLst/>
                <a:latin typeface="+mn-lt"/>
                <a:ea typeface="+mn-ea"/>
                <a:cs typeface="+mn-cs"/>
              </a:rPr>
              <a:t>online driver learning model</a:t>
            </a:r>
            <a:r>
              <a:rPr lang="bg-BG" sz="1200" kern="1200" dirty="0" smtClean="0">
                <a:solidFill>
                  <a:schemeClr val="tx1"/>
                </a:solidFill>
                <a:effectLst/>
                <a:latin typeface="+mn-lt"/>
                <a:ea typeface="+mn-ea"/>
                <a:cs typeface="+mn-cs"/>
              </a:rPr>
              <a:t>?</a:t>
            </a:r>
          </a:p>
          <a:p>
            <a:r>
              <a:rPr lang="bg-BG" sz="1200" kern="1200" dirty="0" smtClean="0">
                <a:solidFill>
                  <a:schemeClr val="tx1"/>
                </a:solidFill>
                <a:effectLst/>
                <a:latin typeface="+mn-lt"/>
                <a:ea typeface="+mn-ea"/>
                <a:cs typeface="+mn-cs"/>
              </a:rPr>
              <a:t>The online driver learning model offers the maximum amount of learner autonomy. Participants make their way through the learning models at their own pace, and according to their own drive and motivation. While learners are still given the opportunity to communicate with trainers as needed, such communication is not a requirement of completing the training.  </a:t>
            </a:r>
          </a:p>
          <a:p>
            <a:r>
              <a:rPr lang="bg-BG" sz="1200" kern="1200" dirty="0" smtClean="0">
                <a:solidFill>
                  <a:schemeClr val="tx1"/>
                </a:solidFill>
                <a:effectLst/>
                <a:latin typeface="+mn-lt"/>
                <a:ea typeface="+mn-ea"/>
                <a:cs typeface="+mn-cs"/>
              </a:rPr>
              <a:t>Benefits and drawbacks of the </a:t>
            </a:r>
            <a:r>
              <a:rPr lang="bg-BG" sz="1200" i="1" kern="1200" dirty="0" smtClean="0">
                <a:solidFill>
                  <a:schemeClr val="tx1"/>
                </a:solidFill>
                <a:effectLst/>
                <a:latin typeface="+mn-lt"/>
                <a:ea typeface="+mn-ea"/>
                <a:cs typeface="+mn-cs"/>
              </a:rPr>
              <a:t>online driver learning model</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Just as the </a:t>
            </a:r>
            <a:r>
              <a:rPr lang="bg-BG" sz="1200" i="1" kern="1200" dirty="0" smtClean="0">
                <a:solidFill>
                  <a:schemeClr val="tx1"/>
                </a:solidFill>
                <a:effectLst/>
                <a:latin typeface="+mn-lt"/>
                <a:ea typeface="+mn-ea"/>
                <a:cs typeface="+mn-cs"/>
              </a:rPr>
              <a:t>enriched virtual learning model</a:t>
            </a:r>
            <a:r>
              <a:rPr lang="bg-BG" sz="1200" kern="1200" dirty="0" smtClean="0">
                <a:solidFill>
                  <a:schemeClr val="tx1"/>
                </a:solidFill>
                <a:effectLst/>
                <a:latin typeface="+mn-lt"/>
                <a:ea typeface="+mn-ea"/>
                <a:cs typeface="+mn-cs"/>
              </a:rPr>
              <a:t> can be effective for experienced, self-motivated learners, the </a:t>
            </a:r>
            <a:r>
              <a:rPr lang="bg-BG" sz="1200" i="1" kern="1200" dirty="0" smtClean="0">
                <a:solidFill>
                  <a:schemeClr val="tx1"/>
                </a:solidFill>
                <a:effectLst/>
                <a:latin typeface="+mn-lt"/>
                <a:ea typeface="+mn-ea"/>
                <a:cs typeface="+mn-cs"/>
              </a:rPr>
              <a:t>online driver learning model</a:t>
            </a:r>
            <a:r>
              <a:rPr lang="bg-BG" sz="1200" kern="1200" dirty="0" smtClean="0">
                <a:solidFill>
                  <a:schemeClr val="tx1"/>
                </a:solidFill>
                <a:effectLst/>
                <a:latin typeface="+mn-lt"/>
                <a:ea typeface="+mn-ea"/>
                <a:cs typeface="+mn-cs"/>
              </a:rPr>
              <a:t> takes this level of autonomy and turns it to the maximum level. Because of this, the online driver learning model requires the least amount of instructor time and energy. Unmotivated or tentative learners, however, might find themselves confused or simply going through the motions without achieving a deep understanding of the course material.</a:t>
            </a:r>
          </a:p>
          <a:p>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6</a:t>
            </a:fld>
            <a:endParaRPr lang="bg-BG" dirty="0"/>
          </a:p>
        </p:txBody>
      </p:sp>
    </p:spTree>
    <p:extLst>
      <p:ext uri="{BB962C8B-B14F-4D97-AF65-F5344CB8AC3E}">
        <p14:creationId xmlns:p14="http://schemas.microsoft.com/office/powerpoint/2010/main" val="28356592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What is the </a:t>
            </a:r>
            <a:r>
              <a:rPr lang="bg-BG" sz="1200" i="1" kern="1200" dirty="0" smtClean="0">
                <a:solidFill>
                  <a:schemeClr val="tx1"/>
                </a:solidFill>
                <a:effectLst/>
                <a:latin typeface="+mn-lt"/>
                <a:ea typeface="+mn-ea"/>
                <a:cs typeface="+mn-cs"/>
              </a:rPr>
              <a:t>rotation learning model</a:t>
            </a:r>
            <a:r>
              <a:rPr lang="bg-BG" sz="1200" kern="1200" dirty="0" smtClean="0">
                <a:solidFill>
                  <a:schemeClr val="tx1"/>
                </a:solidFill>
                <a:effectLst/>
                <a:latin typeface="+mn-lt"/>
                <a:ea typeface="+mn-ea"/>
                <a:cs typeface="+mn-cs"/>
              </a:rPr>
              <a:t>?</a:t>
            </a:r>
          </a:p>
          <a:p>
            <a:r>
              <a:rPr lang="bg-BG" sz="1200" kern="1200" dirty="0" smtClean="0">
                <a:solidFill>
                  <a:schemeClr val="tx1"/>
                </a:solidFill>
                <a:effectLst/>
                <a:latin typeface="+mn-lt"/>
                <a:ea typeface="+mn-ea"/>
                <a:cs typeface="+mn-cs"/>
              </a:rPr>
              <a:t>The </a:t>
            </a:r>
            <a:r>
              <a:rPr lang="bg-BG" sz="1200" i="1" kern="1200" dirty="0" smtClean="0">
                <a:solidFill>
                  <a:schemeClr val="tx1"/>
                </a:solidFill>
                <a:effectLst/>
                <a:latin typeface="+mn-lt"/>
                <a:ea typeface="+mn-ea"/>
                <a:cs typeface="+mn-cs"/>
                <a:hlinkClick r:id="rId3"/>
              </a:rPr>
              <a:t>rotation</a:t>
            </a:r>
            <a:r>
              <a:rPr lang="bg-BG" sz="1200" kern="1200" dirty="0" smtClean="0">
                <a:solidFill>
                  <a:schemeClr val="tx1"/>
                </a:solidFill>
                <a:effectLst/>
                <a:latin typeface="+mn-lt"/>
                <a:ea typeface="+mn-ea"/>
                <a:cs typeface="+mn-cs"/>
                <a:hlinkClick r:id="rId3"/>
              </a:rPr>
              <a:t> learning model</a:t>
            </a:r>
            <a:r>
              <a:rPr lang="bg-BG" sz="1200" kern="1200" dirty="0" smtClean="0">
                <a:solidFill>
                  <a:schemeClr val="tx1"/>
                </a:solidFill>
                <a:effectLst/>
                <a:latin typeface="+mn-lt"/>
                <a:ea typeface="+mn-ea"/>
                <a:cs typeface="+mn-cs"/>
              </a:rPr>
              <a:t> is something of a grab bag. Learners are divided into smaller groups, and then they rotate between individual instruction (typically via a pre-recorded webinar), live group instruction (via Zoom or another webinar tool), and self-guided assignments. Where the flex learning model allows learners to ultimately decide which methods of learning are most effective, the </a:t>
            </a:r>
            <a:r>
              <a:rPr lang="bg-BG" sz="1200" i="1" kern="1200" dirty="0" smtClean="0">
                <a:solidFill>
                  <a:schemeClr val="tx1"/>
                </a:solidFill>
                <a:effectLst/>
                <a:latin typeface="+mn-lt"/>
                <a:ea typeface="+mn-ea"/>
                <a:cs typeface="+mn-cs"/>
              </a:rPr>
              <a:t>rotation learning model </a:t>
            </a:r>
            <a:r>
              <a:rPr lang="bg-BG" sz="1200" kern="1200" dirty="0" smtClean="0">
                <a:solidFill>
                  <a:schemeClr val="tx1"/>
                </a:solidFill>
                <a:effectLst/>
                <a:latin typeface="+mn-lt"/>
                <a:ea typeface="+mn-ea"/>
                <a:cs typeface="+mn-cs"/>
              </a:rPr>
              <a:t>offers a similar level of flexibility, but determined by the instructor.</a:t>
            </a:r>
          </a:p>
          <a:p>
            <a:r>
              <a:rPr lang="bg-BG" sz="1200" kern="1200" dirty="0" smtClean="0">
                <a:solidFill>
                  <a:schemeClr val="tx1"/>
                </a:solidFill>
                <a:effectLst/>
                <a:latin typeface="+mn-lt"/>
                <a:ea typeface="+mn-ea"/>
                <a:cs typeface="+mn-cs"/>
              </a:rPr>
              <a:t>Benefits and drawbacks of the </a:t>
            </a:r>
            <a:r>
              <a:rPr lang="bg-BG" sz="1200" i="1" kern="1200" dirty="0" smtClean="0">
                <a:solidFill>
                  <a:schemeClr val="tx1"/>
                </a:solidFill>
                <a:effectLst/>
                <a:latin typeface="+mn-lt"/>
                <a:ea typeface="+mn-ea"/>
                <a:cs typeface="+mn-cs"/>
              </a:rPr>
              <a:t>rotation learning</a:t>
            </a:r>
            <a:r>
              <a:rPr lang="bg-BG" sz="1200" kern="1200" dirty="0" smtClean="0">
                <a:solidFill>
                  <a:schemeClr val="tx1"/>
                </a:solidFill>
                <a:effectLst/>
                <a:latin typeface="+mn-lt"/>
                <a:ea typeface="+mn-ea"/>
                <a:cs typeface="+mn-cs"/>
              </a:rPr>
              <a:t> </a:t>
            </a:r>
            <a:r>
              <a:rPr lang="bg-BG" sz="1200" i="1" kern="1200" dirty="0" smtClean="0">
                <a:solidFill>
                  <a:schemeClr val="tx1"/>
                </a:solidFill>
                <a:effectLst/>
                <a:latin typeface="+mn-lt"/>
                <a:ea typeface="+mn-ea"/>
                <a:cs typeface="+mn-cs"/>
              </a:rPr>
              <a:t>model</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The </a:t>
            </a:r>
            <a:r>
              <a:rPr lang="bg-BG" sz="1200" i="1" kern="1200" dirty="0" smtClean="0">
                <a:solidFill>
                  <a:schemeClr val="tx1"/>
                </a:solidFill>
                <a:effectLst/>
                <a:latin typeface="+mn-lt"/>
                <a:ea typeface="+mn-ea"/>
                <a:cs typeface="+mn-cs"/>
              </a:rPr>
              <a:t>rotation</a:t>
            </a:r>
            <a:r>
              <a:rPr lang="bg-BG" sz="1200" kern="1200" dirty="0" smtClean="0">
                <a:solidFill>
                  <a:schemeClr val="tx1"/>
                </a:solidFill>
                <a:effectLst/>
                <a:latin typeface="+mn-lt"/>
                <a:ea typeface="+mn-ea"/>
                <a:cs typeface="+mn-cs"/>
              </a:rPr>
              <a:t> model can be highly effective across learners that prefer different learning experiences. Because they get a combination of self-guided and instructor-led learning, participants will be able to make the most of their preferred method of instruction. Where the rotation model can be demanding, however, is in the level of organization that it requires. Because of this reason, many instructors rely heavily on a learning management system in order to provide </a:t>
            </a:r>
            <a:r>
              <a:rPr lang="bg-BG" sz="1200" kern="1200" dirty="0" smtClean="0">
                <a:solidFill>
                  <a:schemeClr val="tx1"/>
                </a:solidFill>
                <a:effectLst/>
                <a:latin typeface="+mn-lt"/>
                <a:ea typeface="+mn-ea"/>
                <a:cs typeface="+mn-cs"/>
                <a:hlinkClick r:id="rId4"/>
              </a:rPr>
              <a:t>a learning experience that’s applicable and easy to understand</a:t>
            </a:r>
            <a:r>
              <a:rPr lang="bg-BG" sz="1200" kern="1200" dirty="0" smtClean="0">
                <a:solidFill>
                  <a:schemeClr val="tx1"/>
                </a:solidFill>
                <a:effectLst/>
                <a:latin typeface="+mn-lt"/>
                <a:ea typeface="+mn-ea"/>
                <a:cs typeface="+mn-cs"/>
              </a:rPr>
              <a:t>.</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7</a:t>
            </a:fld>
            <a:endParaRPr lang="bg-BG" dirty="0"/>
          </a:p>
        </p:txBody>
      </p:sp>
    </p:spTree>
    <p:extLst>
      <p:ext uri="{BB962C8B-B14F-4D97-AF65-F5344CB8AC3E}">
        <p14:creationId xmlns:p14="http://schemas.microsoft.com/office/powerpoint/2010/main" val="28356592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Контейнер за изображение на слайда 1"/>
          <p:cNvSpPr>
            <a:spLocks noGrp="1" noRot="1" noChangeAspect="1"/>
          </p:cNvSpPr>
          <p:nvPr>
            <p:ph type="sldImg"/>
          </p:nvPr>
        </p:nvSpPr>
        <p:spPr/>
      </p:sp>
      <p:sp>
        <p:nvSpPr>
          <p:cNvPr id="3" name="Контейнер за бележки 2"/>
          <p:cNvSpPr>
            <a:spLocks noGrp="1"/>
          </p:cNvSpPr>
          <p:nvPr>
            <p:ph type="body" idx="1"/>
          </p:nvPr>
        </p:nvSpPr>
        <p:spPr/>
        <p:txBody>
          <a:bodyPr/>
          <a:lstStyle/>
          <a:p>
            <a:r>
              <a:rPr lang="bg-BG" sz="1200" kern="1200" dirty="0" smtClean="0">
                <a:solidFill>
                  <a:schemeClr val="tx1"/>
                </a:solidFill>
                <a:effectLst/>
                <a:latin typeface="+mn-lt"/>
                <a:ea typeface="+mn-ea"/>
                <a:cs typeface="+mn-cs"/>
              </a:rPr>
              <a:t>What is the </a:t>
            </a:r>
            <a:r>
              <a:rPr lang="bg-BG" sz="1200" i="1" kern="1200" dirty="0" smtClean="0">
                <a:solidFill>
                  <a:schemeClr val="tx1"/>
                </a:solidFill>
                <a:effectLst/>
                <a:latin typeface="+mn-lt"/>
                <a:ea typeface="+mn-ea"/>
                <a:cs typeface="+mn-cs"/>
              </a:rPr>
              <a:t>enriched virtual learning model</a:t>
            </a:r>
            <a:r>
              <a:rPr lang="bg-BG" sz="1200" kern="1200" dirty="0" smtClean="0">
                <a:solidFill>
                  <a:schemeClr val="tx1"/>
                </a:solidFill>
                <a:effectLst/>
                <a:latin typeface="+mn-lt"/>
                <a:ea typeface="+mn-ea"/>
                <a:cs typeface="+mn-cs"/>
              </a:rPr>
              <a:t>?</a:t>
            </a:r>
          </a:p>
          <a:p>
            <a:r>
              <a:rPr lang="bg-BG" sz="1200" kern="1200" dirty="0" smtClean="0">
                <a:solidFill>
                  <a:schemeClr val="tx1"/>
                </a:solidFill>
                <a:effectLst/>
                <a:latin typeface="+mn-lt"/>
                <a:ea typeface="+mn-ea"/>
                <a:cs typeface="+mn-cs"/>
              </a:rPr>
              <a:t>This model allows learners to set the pace of their learning, and complete most of their coursework virtually. Learners are given the opportunity to attend webinars with the instructor at their convenience, but ultimately it’s the learner that determines how much of their learning includes live interaction with the instructor. </a:t>
            </a:r>
          </a:p>
          <a:p>
            <a:r>
              <a:rPr lang="bg-BG" sz="1200" kern="1200" dirty="0" smtClean="0">
                <a:solidFill>
                  <a:schemeClr val="tx1"/>
                </a:solidFill>
                <a:effectLst/>
                <a:latin typeface="+mn-lt"/>
                <a:ea typeface="+mn-ea"/>
                <a:cs typeface="+mn-cs"/>
              </a:rPr>
              <a:t>Benefits and drawbacks of the </a:t>
            </a:r>
            <a:r>
              <a:rPr lang="bg-BG" sz="1200" i="1" kern="1200" dirty="0" smtClean="0">
                <a:solidFill>
                  <a:schemeClr val="tx1"/>
                </a:solidFill>
                <a:effectLst/>
                <a:latin typeface="+mn-lt"/>
                <a:ea typeface="+mn-ea"/>
                <a:cs typeface="+mn-cs"/>
              </a:rPr>
              <a:t>enriched virtual learning model</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The enriched virtual learning model can be great for self-motivated learners that appreciate autonomous learning. </a:t>
            </a:r>
            <a:r>
              <a:rPr lang="bg-BG" sz="1200" kern="1200" dirty="0" err="1" smtClean="0">
                <a:solidFill>
                  <a:schemeClr val="tx1"/>
                </a:solidFill>
                <a:effectLst/>
                <a:latin typeface="+mn-lt"/>
                <a:ea typeface="+mn-ea"/>
                <a:cs typeface="+mn-cs"/>
              </a:rPr>
              <a:t>In</a:t>
            </a:r>
            <a:r>
              <a:rPr lang="bg-BG" sz="1200" kern="1200" dirty="0" smtClean="0">
                <a:solidFill>
                  <a:schemeClr val="tx1"/>
                </a:solidFill>
                <a:effectLst/>
                <a:latin typeface="+mn-lt"/>
                <a:ea typeface="+mn-ea"/>
                <a:cs typeface="+mn-cs"/>
              </a:rPr>
              <a:t> having the option to interface with the instructor, they enjoy the balance between feeling supported, without feeling hindered by mandatory live instruction at a set date and time.</a:t>
            </a:r>
            <a:endParaRPr lang="bg-BG" sz="1200" kern="1200" dirty="0">
              <a:solidFill>
                <a:schemeClr val="tx1"/>
              </a:solidFill>
              <a:effectLst/>
              <a:latin typeface="+mn-lt"/>
              <a:ea typeface="+mn-ea"/>
              <a:cs typeface="+mn-cs"/>
            </a:endParaRPr>
          </a:p>
        </p:txBody>
      </p:sp>
      <p:sp>
        <p:nvSpPr>
          <p:cNvPr id="4" name="Контейнер за номер на слайда 3"/>
          <p:cNvSpPr>
            <a:spLocks noGrp="1"/>
          </p:cNvSpPr>
          <p:nvPr>
            <p:ph type="sldNum" sz="quarter" idx="10"/>
          </p:nvPr>
        </p:nvSpPr>
        <p:spPr/>
        <p:txBody>
          <a:bodyPr/>
          <a:lstStyle/>
          <a:p>
            <a:fld id="{2E2833CB-951D-43B2-BECB-DA1AEAB1DFF4}" type="slidenum">
              <a:rPr lang="bg-BG" smtClean="0"/>
              <a:pPr/>
              <a:t>8</a:t>
            </a:fld>
            <a:endParaRPr lang="bg-BG" dirty="0"/>
          </a:p>
        </p:txBody>
      </p:sp>
    </p:spTree>
    <p:extLst>
      <p:ext uri="{BB962C8B-B14F-4D97-AF65-F5344CB8AC3E}">
        <p14:creationId xmlns:p14="http://schemas.microsoft.com/office/powerpoint/2010/main" val="2835659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Let’s</a:t>
            </a:r>
            <a:r>
              <a:rPr lang="bg-BG" sz="1200" kern="1200" dirty="0" smtClean="0">
                <a:solidFill>
                  <a:schemeClr val="tx1"/>
                </a:solidFill>
                <a:effectLst/>
                <a:latin typeface="+mn-lt"/>
                <a:ea typeface="+mn-ea"/>
                <a:cs typeface="+mn-cs"/>
              </a:rPr>
              <a:t> elucidate on some of what we know about how the adult brain learns, through examination of one of the most intriguing concepts from the field of neuroandragogy, an emerging field born from the intersection of neuroscience and andragogy, a term popularized by Malcolm Knowles, the influential theorist of adult education whose book </a:t>
            </a:r>
            <a:r>
              <a:rPr lang="bg-BG" sz="1200" i="1" u="none" strike="noStrike" kern="1200" dirty="0" smtClean="0">
                <a:solidFill>
                  <a:schemeClr val="tx1"/>
                </a:solidFill>
                <a:effectLst/>
                <a:latin typeface="+mn-lt"/>
                <a:ea typeface="+mn-ea"/>
                <a:cs typeface="+mn-cs"/>
                <a:hlinkClick r:id="rId3"/>
              </a:rPr>
              <a:t>The Modern Practice of Adult Education</a:t>
            </a:r>
            <a:r>
              <a:rPr lang="bg-BG" sz="1200" kern="1200" dirty="0" smtClean="0">
                <a:solidFill>
                  <a:schemeClr val="tx1"/>
                </a:solidFill>
                <a:effectLst/>
                <a:latin typeface="+mn-lt"/>
                <a:ea typeface="+mn-ea"/>
                <a:cs typeface="+mn-cs"/>
              </a:rPr>
              <a:t> still serves as a seminal text for educators. </a:t>
            </a:r>
          </a:p>
          <a:p>
            <a:r>
              <a:rPr lang="bg-BG" sz="1200" b="1" kern="1200" dirty="0" smtClean="0">
                <a:solidFill>
                  <a:schemeClr val="tx1"/>
                </a:solidFill>
                <a:effectLst/>
                <a:latin typeface="+mn-lt"/>
                <a:ea typeface="+mn-ea"/>
                <a:cs typeface="+mn-cs"/>
              </a:rPr>
              <a:t>Andragogy</a:t>
            </a:r>
            <a:endParaRPr lang="bg-BG" sz="1200" kern="1200" dirty="0" smtClean="0">
              <a:solidFill>
                <a:schemeClr val="tx1"/>
              </a:solidFill>
              <a:effectLst/>
              <a:latin typeface="+mn-lt"/>
              <a:ea typeface="+mn-ea"/>
              <a:cs typeface="+mn-cs"/>
            </a:endParaRPr>
          </a:p>
          <a:p>
            <a:r>
              <a:rPr lang="bg-BG" sz="1200" kern="1200" dirty="0" smtClean="0">
                <a:solidFill>
                  <a:schemeClr val="tx1"/>
                </a:solidFill>
                <a:effectLst/>
                <a:latin typeface="+mn-lt"/>
                <a:ea typeface="+mn-ea"/>
                <a:cs typeface="+mn-cs"/>
              </a:rPr>
              <a:t>Most teachers of adult learners are likely familiar with Knowles’s theory of andragogy by now. </a:t>
            </a:r>
            <a:r>
              <a:rPr lang="en-US" sz="1200" kern="1200" dirty="0" smtClean="0">
                <a:solidFill>
                  <a:schemeClr val="tx1"/>
                </a:solidFill>
                <a:effectLst/>
                <a:latin typeface="+mn-lt"/>
                <a:ea typeface="+mn-ea"/>
                <a:cs typeface="+mn-cs"/>
              </a:rPr>
              <a:t>The</a:t>
            </a:r>
            <a:r>
              <a:rPr lang="bg-BG" sz="1200" kern="1200" dirty="0" smtClean="0">
                <a:solidFill>
                  <a:schemeClr val="tx1"/>
                </a:solidFill>
                <a:effectLst/>
                <a:latin typeface="+mn-lt"/>
                <a:ea typeface="+mn-ea"/>
                <a:cs typeface="+mn-cs"/>
              </a:rPr>
              <a:t> theory can be summarized in 5 simple words: adults learn differently than children. Most cognitive scientists mark the “adult brain” as beginning at or around age 23—past the age of the traditional college student. Thus, if you teach adults in the same manner you do, have, or would teach traditional-age students, it is highly likely that learning is </a:t>
            </a:r>
            <a:r>
              <a:rPr lang="bg-BG" sz="1200" i="1" kern="1200" dirty="0" smtClean="0">
                <a:solidFill>
                  <a:schemeClr val="tx1"/>
                </a:solidFill>
                <a:effectLst/>
                <a:latin typeface="+mn-lt"/>
                <a:ea typeface="+mn-ea"/>
                <a:cs typeface="+mn-cs"/>
              </a:rPr>
              <a:t>not</a:t>
            </a:r>
            <a:r>
              <a:rPr lang="bg-BG" sz="1200" kern="1200" dirty="0" smtClean="0">
                <a:solidFill>
                  <a:schemeClr val="tx1"/>
                </a:solidFill>
                <a:effectLst/>
                <a:latin typeface="+mn-lt"/>
                <a:ea typeface="+mn-ea"/>
                <a:cs typeface="+mn-cs"/>
              </a:rPr>
              <a:t>, in fact, taking place.</a:t>
            </a:r>
          </a:p>
          <a:p>
            <a:endParaRPr lang="bg-BG" dirty="0"/>
          </a:p>
        </p:txBody>
      </p:sp>
      <p:sp>
        <p:nvSpPr>
          <p:cNvPr id="4" name="Slide Number Placeholder 3"/>
          <p:cNvSpPr>
            <a:spLocks noGrp="1"/>
          </p:cNvSpPr>
          <p:nvPr>
            <p:ph type="sldNum" sz="quarter" idx="10"/>
          </p:nvPr>
        </p:nvSpPr>
        <p:spPr/>
        <p:txBody>
          <a:bodyPr/>
          <a:lstStyle/>
          <a:p>
            <a:fld id="{2E2833CB-951D-43B2-BECB-DA1AEAB1DFF4}" type="slidenum">
              <a:rPr lang="bg-BG" smtClean="0"/>
              <a:pPr/>
              <a:t>9</a:t>
            </a:fld>
            <a:endParaRPr lang="bg-BG" dirty="0"/>
          </a:p>
        </p:txBody>
      </p:sp>
    </p:spTree>
    <p:extLst>
      <p:ext uri="{BB962C8B-B14F-4D97-AF65-F5344CB8AC3E}">
        <p14:creationId xmlns:p14="http://schemas.microsoft.com/office/powerpoint/2010/main" val="1829951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2179" y="1122363"/>
            <a:ext cx="10033907" cy="2387600"/>
          </a:xfrm>
        </p:spPr>
        <p:txBody>
          <a:bodyPr anchor="b">
            <a:normAutofit/>
          </a:bodyPr>
          <a:lstStyle>
            <a:lvl1pPr algn="ctr">
              <a:defRPr sz="4800" b="1">
                <a:solidFill>
                  <a:srgbClr val="00B05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bg-BG" dirty="0"/>
          </a:p>
        </p:txBody>
      </p:sp>
      <p:sp>
        <p:nvSpPr>
          <p:cNvPr id="3" name="Subtitle 2"/>
          <p:cNvSpPr>
            <a:spLocks noGrp="1"/>
          </p:cNvSpPr>
          <p:nvPr>
            <p:ph type="subTitle" idx="1"/>
          </p:nvPr>
        </p:nvSpPr>
        <p:spPr>
          <a:xfrm>
            <a:off x="1102179" y="3602038"/>
            <a:ext cx="10033907" cy="1655762"/>
          </a:xfrm>
        </p:spPr>
        <p:txBody>
          <a:bodyPr>
            <a:normAutofit/>
          </a:bodyPr>
          <a:lstStyle>
            <a:lvl1pPr marL="0" indent="0" algn="ctr">
              <a:buNone/>
              <a:defRPr sz="3200" b="1">
                <a:solidFill>
                  <a:srgbClr val="00B050"/>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bg-BG" dirty="0"/>
          </a:p>
        </p:txBody>
      </p:sp>
      <p:sp>
        <p:nvSpPr>
          <p:cNvPr id="4" name="Date Placeholder 3"/>
          <p:cNvSpPr>
            <a:spLocks noGrp="1"/>
          </p:cNvSpPr>
          <p:nvPr>
            <p:ph type="dt" sz="half" idx="10"/>
          </p:nvPr>
        </p:nvSpPr>
        <p:spPr>
          <a:xfrm>
            <a:off x="838199" y="6164036"/>
            <a:ext cx="419101" cy="557440"/>
          </a:xfrm>
          <a:prstGeom prst="rect">
            <a:avLst/>
          </a:prstGeom>
        </p:spPr>
        <p:txBody>
          <a:bodyPr/>
          <a:lstStyle>
            <a:lvl1pPr>
              <a:defRPr sz="1400">
                <a:solidFill>
                  <a:srgbClr val="00B050"/>
                </a:solidFill>
                <a:latin typeface="Times New Roman" panose="02020603050405020304" pitchFamily="18" charset="0"/>
                <a:cs typeface="Times New Roman" panose="02020603050405020304" pitchFamily="18" charset="0"/>
              </a:defRPr>
            </a:lvl1pPr>
          </a:lstStyle>
          <a:p>
            <a:fld id="{F1B2E80D-E282-488B-8DD1-A4CDF9CE1C3C}" type="slidenum">
              <a:rPr lang="bg-BG" smtClean="0"/>
              <a:pPr/>
              <a:t>‹#›</a:t>
            </a:fld>
            <a:endParaRPr lang="bg-BG" dirty="0"/>
          </a:p>
        </p:txBody>
      </p:sp>
      <p:sp>
        <p:nvSpPr>
          <p:cNvPr id="11" name="TextBox 10"/>
          <p:cNvSpPr txBox="1"/>
          <p:nvPr userDrawn="1"/>
        </p:nvSpPr>
        <p:spPr>
          <a:xfrm>
            <a:off x="1600200" y="6288867"/>
            <a:ext cx="1391902" cy="307777"/>
          </a:xfrm>
          <a:prstGeom prst="rect">
            <a:avLst/>
          </a:prstGeom>
          <a:noFill/>
        </p:spPr>
        <p:txBody>
          <a:bodyPr wrap="square" rtlCol="0">
            <a:spAutoFit/>
          </a:bodyPr>
          <a:lstStyle/>
          <a:p>
            <a:r>
              <a:rPr lang="en-US" sz="1400" dirty="0" smtClean="0">
                <a:solidFill>
                  <a:srgbClr val="00B050"/>
                </a:solidFill>
                <a:latin typeface="Times New Roman" panose="02020603050405020304" pitchFamily="18" charset="0"/>
                <a:cs typeface="Times New Roman" panose="02020603050405020304" pitchFamily="18" charset="0"/>
              </a:rPr>
              <a:t>Partner logo</a:t>
            </a:r>
            <a:endParaRPr lang="bg-BG" sz="1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2505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18695"/>
          </a:xfrm>
        </p:spPr>
        <p:txBody>
          <a:bodyPr/>
          <a:lstStyle/>
          <a:p>
            <a:r>
              <a:rPr lang="en-US" dirty="0" smtClean="0"/>
              <a:t>Click to edit Master title style</a:t>
            </a:r>
            <a:endParaRPr lang="bg-BG" dirty="0"/>
          </a:p>
        </p:txBody>
      </p:sp>
      <p:sp>
        <p:nvSpPr>
          <p:cNvPr id="3" name="Content Placeholder 2"/>
          <p:cNvSpPr>
            <a:spLocks noGrp="1"/>
          </p:cNvSpPr>
          <p:nvPr>
            <p:ph idx="1"/>
          </p:nvPr>
        </p:nvSpPr>
        <p:spPr>
          <a:xfrm>
            <a:off x="838200" y="1338943"/>
            <a:ext cx="10515600" cy="469205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pic>
        <p:nvPicPr>
          <p:cNvPr id="8" name="Picture 7"/>
          <p:cNvPicPr>
            <a:picLocks noChangeAspect="1"/>
          </p:cNvPicPr>
          <p:nvPr userDrawn="1"/>
        </p:nvPicPr>
        <p:blipFill>
          <a:blip r:embed="rId2" cstate="print"/>
          <a:stretch>
            <a:fillRect/>
          </a:stretch>
        </p:blipFill>
        <p:spPr>
          <a:xfrm>
            <a:off x="8561590" y="365125"/>
            <a:ext cx="2792210" cy="646232"/>
          </a:xfrm>
          <a:prstGeom prst="rect">
            <a:avLst/>
          </a:prstGeom>
        </p:spPr>
      </p:pic>
      <p:pic>
        <p:nvPicPr>
          <p:cNvPr id="9" name="Picture 8"/>
          <p:cNvPicPr>
            <a:picLocks noChangeAspect="1"/>
          </p:cNvPicPr>
          <p:nvPr userDrawn="1"/>
        </p:nvPicPr>
        <p:blipFill>
          <a:blip r:embed="rId3" cstate="print"/>
          <a:stretch>
            <a:fillRect/>
          </a:stretch>
        </p:blipFill>
        <p:spPr>
          <a:xfrm>
            <a:off x="9463876" y="6083289"/>
            <a:ext cx="1889924" cy="621846"/>
          </a:xfrm>
          <a:prstGeom prst="rect">
            <a:avLst/>
          </a:prstGeom>
        </p:spPr>
      </p:pic>
    </p:spTree>
    <p:extLst>
      <p:ext uri="{BB962C8B-B14F-4D97-AF65-F5344CB8AC3E}">
        <p14:creationId xmlns:p14="http://schemas.microsoft.com/office/powerpoint/2010/main" val="3979685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stretch>
            <a:fillRect/>
          </a:stretch>
        </p:blipFill>
        <p:spPr>
          <a:xfrm>
            <a:off x="-529" y="-9442"/>
            <a:ext cx="12193057" cy="6876884"/>
          </a:xfrm>
          <a:prstGeom prst="rect">
            <a:avLst/>
          </a:prstGeom>
        </p:spPr>
      </p:pic>
      <p:sp>
        <p:nvSpPr>
          <p:cNvPr id="2" name="Title 1"/>
          <p:cNvSpPr>
            <a:spLocks noGrp="1"/>
          </p:cNvSpPr>
          <p:nvPr>
            <p:ph type="title"/>
          </p:nvPr>
        </p:nvSpPr>
        <p:spPr>
          <a:xfrm>
            <a:off x="838200" y="365126"/>
            <a:ext cx="10515600" cy="855038"/>
          </a:xfrm>
        </p:spPr>
        <p:txBody>
          <a:bodyPr/>
          <a:lstStyle/>
          <a:p>
            <a:r>
              <a:rPr lang="en-US" dirty="0" smtClean="0"/>
              <a:t>Click to edit Master title style</a:t>
            </a:r>
            <a:endParaRPr lang="bg-BG" dirty="0"/>
          </a:p>
        </p:txBody>
      </p:sp>
      <p:sp>
        <p:nvSpPr>
          <p:cNvPr id="3" name="Content Placeholder 2"/>
          <p:cNvSpPr>
            <a:spLocks noGrp="1"/>
          </p:cNvSpPr>
          <p:nvPr>
            <p:ph sz="half" idx="1"/>
          </p:nvPr>
        </p:nvSpPr>
        <p:spPr>
          <a:xfrm>
            <a:off x="838200" y="1306286"/>
            <a:ext cx="5181600" cy="47107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sp>
        <p:nvSpPr>
          <p:cNvPr id="4" name="Content Placeholder 3"/>
          <p:cNvSpPr>
            <a:spLocks noGrp="1"/>
          </p:cNvSpPr>
          <p:nvPr>
            <p:ph sz="half" idx="2"/>
          </p:nvPr>
        </p:nvSpPr>
        <p:spPr>
          <a:xfrm>
            <a:off x="6172200" y="1306286"/>
            <a:ext cx="5181600" cy="471079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pic>
        <p:nvPicPr>
          <p:cNvPr id="9" name="Picture 8"/>
          <p:cNvPicPr>
            <a:picLocks noChangeAspect="1"/>
          </p:cNvPicPr>
          <p:nvPr userDrawn="1"/>
        </p:nvPicPr>
        <p:blipFill>
          <a:blip r:embed="rId3" cstate="print"/>
          <a:stretch>
            <a:fillRect/>
          </a:stretch>
        </p:blipFill>
        <p:spPr>
          <a:xfrm>
            <a:off x="8561590" y="365125"/>
            <a:ext cx="2792210" cy="646232"/>
          </a:xfrm>
          <a:prstGeom prst="rect">
            <a:avLst/>
          </a:prstGeom>
        </p:spPr>
      </p:pic>
      <p:pic>
        <p:nvPicPr>
          <p:cNvPr id="10" name="Picture 9"/>
          <p:cNvPicPr>
            <a:picLocks noChangeAspect="1"/>
          </p:cNvPicPr>
          <p:nvPr userDrawn="1"/>
        </p:nvPicPr>
        <p:blipFill>
          <a:blip r:embed="rId4" cstate="print"/>
          <a:stretch>
            <a:fillRect/>
          </a:stretch>
        </p:blipFill>
        <p:spPr>
          <a:xfrm>
            <a:off x="9406725" y="6099629"/>
            <a:ext cx="1889924" cy="621846"/>
          </a:xfrm>
          <a:prstGeom prst="rect">
            <a:avLst/>
          </a:prstGeom>
        </p:spPr>
      </p:pic>
      <p:pic>
        <p:nvPicPr>
          <p:cNvPr id="6" name="Picture 5"/>
          <p:cNvPicPr>
            <a:picLocks noChangeAspect="1"/>
          </p:cNvPicPr>
          <p:nvPr userDrawn="1"/>
        </p:nvPicPr>
        <p:blipFill>
          <a:blip r:embed="rId5" cstate="print"/>
          <a:stretch>
            <a:fillRect/>
          </a:stretch>
        </p:blipFill>
        <p:spPr>
          <a:xfrm>
            <a:off x="3581400" y="6291495"/>
            <a:ext cx="5060119" cy="335309"/>
          </a:xfrm>
          <a:prstGeom prst="rect">
            <a:avLst/>
          </a:prstGeom>
        </p:spPr>
      </p:pic>
      <p:sp>
        <p:nvSpPr>
          <p:cNvPr id="7" name="Rectangle 6"/>
          <p:cNvSpPr/>
          <p:nvPr userDrawn="1"/>
        </p:nvSpPr>
        <p:spPr>
          <a:xfrm>
            <a:off x="732077" y="6225886"/>
            <a:ext cx="457176" cy="369332"/>
          </a:xfrm>
          <a:prstGeom prst="rect">
            <a:avLst/>
          </a:prstGeom>
        </p:spPr>
        <p:txBody>
          <a:bodyPr wrap="none">
            <a:spAutoFit/>
          </a:bodyPr>
          <a:lstStyle/>
          <a:p>
            <a:fld id="{E732600E-B140-4A0D-8B5E-210AF5C491A7}" type="slidenum">
              <a:rPr kumimoji="0" lang="bg-BG" sz="1800" b="0" i="0" u="none" strike="noStrike" kern="1200" cap="none" spc="0" normalizeH="0" baseline="0" noProof="0" smtClean="0">
                <a:ln>
                  <a:noFill/>
                </a:ln>
                <a:solidFill>
                  <a:prstClr val="black"/>
                </a:solidFill>
                <a:effectLst/>
                <a:uLnTx/>
                <a:uFillTx/>
                <a:latin typeface="+mn-lt"/>
              </a:rPr>
              <a:pPr/>
              <a:t>‹#›</a:t>
            </a:fld>
            <a:endParaRPr lang="bg-BG" dirty="0"/>
          </a:p>
        </p:txBody>
      </p:sp>
    </p:spTree>
    <p:extLst>
      <p:ext uri="{BB962C8B-B14F-4D97-AF65-F5344CB8AC3E}">
        <p14:creationId xmlns:p14="http://schemas.microsoft.com/office/powerpoint/2010/main" val="3587143581"/>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pic>
        <p:nvPicPr>
          <p:cNvPr id="8" name="Picture 7"/>
          <p:cNvPicPr>
            <a:picLocks noChangeAspect="1"/>
          </p:cNvPicPr>
          <p:nvPr userDrawn="1"/>
        </p:nvPicPr>
        <p:blipFill>
          <a:blip r:embed="rId2" cstate="print"/>
          <a:stretch>
            <a:fillRect/>
          </a:stretch>
        </p:blipFill>
        <p:spPr>
          <a:xfrm>
            <a:off x="9463876" y="6099629"/>
            <a:ext cx="1889924" cy="621846"/>
          </a:xfrm>
          <a:prstGeom prst="rect">
            <a:avLst/>
          </a:prstGeom>
        </p:spPr>
      </p:pic>
    </p:spTree>
    <p:extLst>
      <p:ext uri="{BB962C8B-B14F-4D97-AF65-F5344CB8AC3E}">
        <p14:creationId xmlns:p14="http://schemas.microsoft.com/office/powerpoint/2010/main" val="2190635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stretch>
            <a:fillRect/>
          </a:stretch>
        </p:blipFill>
        <p:spPr>
          <a:xfrm>
            <a:off x="-1057" y="21318"/>
            <a:ext cx="12193057" cy="6876884"/>
          </a:xfrm>
          <a:prstGeom prst="rect">
            <a:avLst/>
          </a:prstGeom>
        </p:spPr>
      </p:pic>
      <p:sp>
        <p:nvSpPr>
          <p:cNvPr id="2" name="Title Placeholder 1"/>
          <p:cNvSpPr>
            <a:spLocks noGrp="1"/>
          </p:cNvSpPr>
          <p:nvPr>
            <p:ph type="title"/>
          </p:nvPr>
        </p:nvSpPr>
        <p:spPr>
          <a:xfrm>
            <a:off x="838200" y="365126"/>
            <a:ext cx="10515600" cy="916668"/>
          </a:xfrm>
          <a:prstGeom prst="rect">
            <a:avLst/>
          </a:prstGeom>
        </p:spPr>
        <p:txBody>
          <a:bodyPr vert="horz" lIns="91440" tIns="45720" rIns="91440" bIns="45720" rtlCol="0" anchor="ctr">
            <a:normAutofit/>
          </a:bodyPr>
          <a:lstStyle/>
          <a:p>
            <a:r>
              <a:rPr lang="en-US" dirty="0" smtClean="0"/>
              <a:t>Click to edit Master title style</a:t>
            </a:r>
            <a:endParaRPr lang="bg-BG" dirty="0"/>
          </a:p>
        </p:txBody>
      </p:sp>
      <p:sp>
        <p:nvSpPr>
          <p:cNvPr id="3" name="Text Placeholder 2"/>
          <p:cNvSpPr>
            <a:spLocks noGrp="1"/>
          </p:cNvSpPr>
          <p:nvPr>
            <p:ph type="body" idx="1"/>
          </p:nvPr>
        </p:nvSpPr>
        <p:spPr>
          <a:xfrm>
            <a:off x="838200" y="1445079"/>
            <a:ext cx="10515600" cy="450668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bg-BG" dirty="0"/>
          </a:p>
        </p:txBody>
      </p:sp>
      <p:pic>
        <p:nvPicPr>
          <p:cNvPr id="9" name="Picture 8"/>
          <p:cNvPicPr>
            <a:picLocks noChangeAspect="1"/>
          </p:cNvPicPr>
          <p:nvPr userDrawn="1"/>
        </p:nvPicPr>
        <p:blipFill>
          <a:blip r:embed="rId7" cstate="print"/>
          <a:stretch>
            <a:fillRect/>
          </a:stretch>
        </p:blipFill>
        <p:spPr>
          <a:xfrm>
            <a:off x="8561590" y="381674"/>
            <a:ext cx="2792210" cy="646232"/>
          </a:xfrm>
          <a:prstGeom prst="rect">
            <a:avLst/>
          </a:prstGeom>
        </p:spPr>
      </p:pic>
      <p:pic>
        <p:nvPicPr>
          <p:cNvPr id="10" name="Picture 9"/>
          <p:cNvPicPr>
            <a:picLocks noChangeAspect="1"/>
          </p:cNvPicPr>
          <p:nvPr userDrawn="1"/>
        </p:nvPicPr>
        <p:blipFill>
          <a:blip r:embed="rId8" cstate="print"/>
          <a:stretch>
            <a:fillRect/>
          </a:stretch>
        </p:blipFill>
        <p:spPr>
          <a:xfrm>
            <a:off x="9463876" y="6099629"/>
            <a:ext cx="1889924" cy="621846"/>
          </a:xfrm>
          <a:prstGeom prst="rect">
            <a:avLst/>
          </a:prstGeom>
        </p:spPr>
      </p:pic>
      <p:pic>
        <p:nvPicPr>
          <p:cNvPr id="11" name="Picture 10"/>
          <p:cNvPicPr>
            <a:picLocks noChangeAspect="1"/>
          </p:cNvPicPr>
          <p:nvPr userDrawn="1"/>
        </p:nvPicPr>
        <p:blipFill>
          <a:blip r:embed="rId9" cstate="print"/>
          <a:stretch>
            <a:fillRect/>
          </a:stretch>
        </p:blipFill>
        <p:spPr>
          <a:xfrm>
            <a:off x="3736521" y="6356350"/>
            <a:ext cx="5060119" cy="335309"/>
          </a:xfrm>
          <a:prstGeom prst="rect">
            <a:avLst/>
          </a:prstGeom>
        </p:spPr>
      </p:pic>
      <p:sp>
        <p:nvSpPr>
          <p:cNvPr id="12" name="Rectangle 11"/>
          <p:cNvSpPr/>
          <p:nvPr userDrawn="1"/>
        </p:nvSpPr>
        <p:spPr>
          <a:xfrm>
            <a:off x="838200" y="6225886"/>
            <a:ext cx="457176" cy="369332"/>
          </a:xfrm>
          <a:prstGeom prst="rect">
            <a:avLst/>
          </a:prstGeom>
        </p:spPr>
        <p:txBody>
          <a:bodyPr wrap="none">
            <a:spAutoFit/>
          </a:bodyPr>
          <a:lstStyle/>
          <a:p>
            <a:fld id="{E732600E-B140-4A0D-8B5E-210AF5C491A7}" type="slidenum">
              <a:rPr kumimoji="0" lang="bg-BG" sz="1800" b="0" i="0" u="none" strike="noStrike" kern="1200" cap="none" spc="0" normalizeH="0" baseline="0" noProof="0" smtClean="0">
                <a:ln>
                  <a:noFill/>
                </a:ln>
                <a:solidFill>
                  <a:prstClr val="black"/>
                </a:solidFill>
                <a:effectLst/>
                <a:uLnTx/>
                <a:uFillTx/>
                <a:latin typeface="+mn-lt"/>
              </a:rPr>
              <a:pPr/>
              <a:t>‹#›</a:t>
            </a:fld>
            <a:endParaRPr lang="bg-BG" dirty="0"/>
          </a:p>
        </p:txBody>
      </p:sp>
    </p:spTree>
    <p:extLst>
      <p:ext uri="{BB962C8B-B14F-4D97-AF65-F5344CB8AC3E}">
        <p14:creationId xmlns:p14="http://schemas.microsoft.com/office/powerpoint/2010/main" val="1066818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Lst>
  <p:hf hdr="0" dt="0"/>
  <p:txStyles>
    <p:titleStyle>
      <a:lvl1pPr algn="l" defTabSz="914400" rtl="0" eaLnBrk="1" latinLnBrk="0" hangingPunct="1">
        <a:lnSpc>
          <a:spcPct val="90000"/>
        </a:lnSpc>
        <a:spcBef>
          <a:spcPct val="0"/>
        </a:spcBef>
        <a:buNone/>
        <a:defRPr sz="4400" kern="1200">
          <a:solidFill>
            <a:srgbClr val="00B050"/>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rgbClr val="00B050"/>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00B050"/>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1" kern="1200">
          <a:solidFill>
            <a:srgbClr val="00B050"/>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learnupon.com/blog/what-is-an-lm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files.eric.ed.gov/fulltext/ED560788.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metrostate.edu/applications/drep/files/Andragogy_MalcolmKnowles.pdf"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a:extLst>
              <a:ext uri="{FF2B5EF4-FFF2-40B4-BE49-F238E27FC236}">
                <a16:creationId xmlns:a16="http://schemas.microsoft.com/office/drawing/2014/main" xmlns="" id="{200B3D2B-613A-41BE-987D-E6A1324B456D}"/>
              </a:ext>
            </a:extLst>
          </p:cNvPr>
          <p:cNvSpPr txBox="1">
            <a:spLocks/>
          </p:cNvSpPr>
          <p:nvPr/>
        </p:nvSpPr>
        <p:spPr>
          <a:xfrm>
            <a:off x="8506430" y="2119222"/>
            <a:ext cx="3685569" cy="3135358"/>
          </a:xfrm>
          <a:prstGeom prst="rect">
            <a:avLst/>
          </a:prstGeom>
          <a:solidFill>
            <a:sysClr val="window" lastClr="FFFFFF"/>
          </a:solidFill>
          <a:effectLst/>
        </p:spPr>
        <p:txBody>
          <a:bodyPr vert="horz" lIns="180000" tIns="135000" rIns="252000" bIns="180000" rtlCol="0" anchor="t">
            <a:noAutofit/>
          </a:bodyPr>
          <a:lstStyle>
            <a:lvl1pPr algn="r" defTabSz="457200" rtl="0" eaLnBrk="1" latinLnBrk="0" hangingPunct="1">
              <a:spcBef>
                <a:spcPct val="0"/>
              </a:spcBef>
              <a:buNone/>
              <a:defRPr lang="en-ZA" sz="3600" b="1" kern="1200" cap="none" spc="-225" dirty="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MODULE</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5</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r>
            <a:b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b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New Methods &amp; Practices</a:t>
            </a:r>
            <a:endParaRPr kumimoji="0" lang="tr-TR" sz="4500" b="1" i="0" u="none" strike="noStrike" kern="1200" cap="none" spc="-225" normalizeH="0" baseline="0" noProof="0" dirty="0">
              <a:ln w="3175" cmpd="sng">
                <a:noFill/>
              </a:ln>
              <a:solidFill>
                <a:sysClr val="windowText" lastClr="000000"/>
              </a:solidFill>
              <a:effectLst/>
              <a:uLnTx/>
              <a:uFillTx/>
              <a:latin typeface="Calisto MT" pitchFamily="18" charset="0"/>
            </a:endParaRPr>
          </a:p>
        </p:txBody>
      </p:sp>
      <p:sp>
        <p:nvSpPr>
          <p:cNvPr id="6" name="Metin Yer Tutucusu 13">
            <a:extLst>
              <a:ext uri="{FF2B5EF4-FFF2-40B4-BE49-F238E27FC236}">
                <a16:creationId xmlns:a16="http://schemas.microsoft.com/office/drawing/2014/main" xmlns="" id="{F278402B-CA7D-4F5B-B3FA-ED74AB3CFB6C}"/>
              </a:ext>
            </a:extLst>
          </p:cNvPr>
          <p:cNvSpPr txBox="1">
            <a:spLocks/>
          </p:cNvSpPr>
          <p:nvPr/>
        </p:nvSpPr>
        <p:spPr>
          <a:xfrm>
            <a:off x="2636180" y="4564180"/>
            <a:ext cx="5543984" cy="1100565"/>
          </a:xfrm>
          <a:prstGeom prst="rect">
            <a:avLst/>
          </a:prstGeom>
          <a:solidFill>
            <a:sysClr val="windowText" lastClr="000000">
              <a:alpha val="80000"/>
            </a:sysClr>
          </a:solidFill>
        </p:spPr>
        <p:txBody>
          <a:bodyPr vert="horz" lIns="180000" tIns="180000" rIns="252000" bIns="180000" rtlCol="0" anchor="ctr">
            <a:no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1pPr>
            <a:lvl2pPr marL="200025"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2pPr>
            <a:lvl3pPr marL="40719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3pPr>
            <a:lvl4pPr marL="607219"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4pPr>
            <a:lvl5pPr marL="80724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2800" b="1" i="0" u="none" strike="noStrike" kern="1200" cap="none" spc="0" normalizeH="0" baseline="0" noProof="0" dirty="0" smtClean="0">
                <a:ln>
                  <a:noFill/>
                </a:ln>
                <a:solidFill>
                  <a:sysClr val="window" lastClr="FFFFFF"/>
                </a:solidFill>
                <a:effectLst/>
                <a:uLnTx/>
                <a:uFillTx/>
                <a:latin typeface="Calisto MT" pitchFamily="18" charset="0"/>
              </a:rPr>
              <a:t>5.2 The Enriched Virtual Classroom of VET4GSEB</a:t>
            </a:r>
            <a:endParaRPr kumimoji="0" lang="tr-TR" sz="2800" b="1" i="0" u="none" strike="noStrike" kern="1200" cap="none" spc="0" normalizeH="0" baseline="0" noProof="0" dirty="0">
              <a:ln>
                <a:noFill/>
              </a:ln>
              <a:solidFill>
                <a:sysClr val="window" lastClr="FFFFFF"/>
              </a:solidFill>
              <a:effectLst/>
              <a:uLnTx/>
              <a:uFillTx/>
              <a:latin typeface="Calisto MT" pitchFamily="18" charset="0"/>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491"/>
            <a:ext cx="8610254" cy="44913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111269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792"/>
          </a:xfrm>
        </p:spPr>
        <p:txBody>
          <a:bodyPr>
            <a:noAutofit/>
          </a:bodyPr>
          <a:lstStyle/>
          <a:p>
            <a:r>
              <a:rPr lang="en-US" sz="2200" b="1" dirty="0" smtClean="0">
                <a:solidFill>
                  <a:schemeClr val="accent6">
                    <a:lumMod val="50000"/>
                  </a:schemeClr>
                </a:solidFill>
                <a:latin typeface="Book Antiqua" pitchFamily="18" charset="0"/>
              </a:rPr>
              <a:t>The </a:t>
            </a:r>
            <a:r>
              <a:rPr lang="bg-BG" sz="2200" b="1" dirty="0" smtClean="0">
                <a:solidFill>
                  <a:schemeClr val="accent6">
                    <a:lumMod val="50000"/>
                  </a:schemeClr>
                </a:solidFill>
                <a:latin typeface="Book Antiqua" pitchFamily="18" charset="0"/>
              </a:rPr>
              <a:t>six principles</a:t>
            </a:r>
            <a:r>
              <a:rPr lang="en-US" sz="2200" b="1" dirty="0" smtClean="0">
                <a:solidFill>
                  <a:schemeClr val="accent6">
                    <a:lumMod val="50000"/>
                  </a:schemeClr>
                </a:solidFill>
                <a:latin typeface="Book Antiqua" pitchFamily="18" charset="0"/>
              </a:rPr>
              <a:t> of </a:t>
            </a:r>
            <a:br>
              <a:rPr lang="en-US" sz="2200" b="1" dirty="0" smtClean="0">
                <a:solidFill>
                  <a:schemeClr val="accent6">
                    <a:lumMod val="50000"/>
                  </a:schemeClr>
                </a:solidFill>
                <a:latin typeface="Book Antiqua" pitchFamily="18" charset="0"/>
              </a:rPr>
            </a:br>
            <a:r>
              <a:rPr lang="en-US" sz="2200" b="1" dirty="0" smtClean="0">
                <a:solidFill>
                  <a:schemeClr val="accent6">
                    <a:lumMod val="50000"/>
                  </a:schemeClr>
                </a:solidFill>
                <a:latin typeface="Book Antiqua" pitchFamily="18" charset="0"/>
              </a:rPr>
              <a:t>Knowles’s andragogy theory</a:t>
            </a:r>
            <a:br>
              <a:rPr lang="en-US" sz="2200" b="1" dirty="0" smtClean="0">
                <a:solidFill>
                  <a:schemeClr val="accent6">
                    <a:lumMod val="50000"/>
                  </a:schemeClr>
                </a:solidFill>
                <a:latin typeface="Book Antiqua" pitchFamily="18" charset="0"/>
              </a:rPr>
            </a:br>
            <a:r>
              <a:rPr lang="hy-AM" sz="2200" b="1" dirty="0">
                <a:solidFill>
                  <a:srgbClr val="FF0000"/>
                </a:solidFill>
                <a:latin typeface="Book Antiqua" pitchFamily="18" charset="0"/>
              </a:rPr>
              <a:t>Նոուլզի անդրագոգիայի տեսության վեց սկզբունքները</a:t>
            </a:r>
            <a:endParaRPr lang="bg-BG" sz="2200" b="1" dirty="0">
              <a:solidFill>
                <a:srgbClr val="FF0000"/>
              </a:solidFill>
              <a:latin typeface="Book Antiqua" pitchFamily="18" charset="0"/>
            </a:endParaRPr>
          </a:p>
        </p:txBody>
      </p:sp>
      <p:sp>
        <p:nvSpPr>
          <p:cNvPr id="3" name="Content Placeholder 2"/>
          <p:cNvSpPr>
            <a:spLocks noGrp="1"/>
          </p:cNvSpPr>
          <p:nvPr>
            <p:ph idx="1"/>
          </p:nvPr>
        </p:nvSpPr>
        <p:spPr>
          <a:xfrm>
            <a:off x="838200" y="1648497"/>
            <a:ext cx="10515600" cy="4382500"/>
          </a:xfrm>
        </p:spPr>
        <p:txBody>
          <a:bodyPr>
            <a:normAutofit/>
          </a:bodyPr>
          <a:lstStyle/>
          <a:p>
            <a:pPr lvl="0"/>
            <a:r>
              <a:rPr lang="bg-BG" sz="1600" i="1" dirty="0">
                <a:solidFill>
                  <a:schemeClr val="accent6">
                    <a:lumMod val="50000"/>
                  </a:schemeClr>
                </a:solidFill>
                <a:latin typeface="Book Antiqua" pitchFamily="18" charset="0"/>
              </a:rPr>
              <a:t>Adults are self-directed learners</a:t>
            </a:r>
          </a:p>
          <a:p>
            <a:pPr lvl="0"/>
            <a:r>
              <a:rPr lang="bg-BG" sz="1600" i="1" dirty="0">
                <a:solidFill>
                  <a:schemeClr val="accent6">
                    <a:lumMod val="50000"/>
                  </a:schemeClr>
                </a:solidFill>
                <a:latin typeface="Book Antiqua" pitchFamily="18" charset="0"/>
              </a:rPr>
              <a:t>Adults accumulate experience that becomes an increasingly rich resource for learning</a:t>
            </a:r>
          </a:p>
          <a:p>
            <a:pPr lvl="0"/>
            <a:r>
              <a:rPr lang="bg-BG" sz="1600" i="1" dirty="0">
                <a:solidFill>
                  <a:schemeClr val="accent6">
                    <a:lumMod val="50000"/>
                  </a:schemeClr>
                </a:solidFill>
                <a:latin typeface="Book Antiqua" pitchFamily="18" charset="0"/>
              </a:rPr>
              <a:t>Readiness to learn is related to social roles</a:t>
            </a:r>
          </a:p>
          <a:p>
            <a:pPr lvl="0"/>
            <a:r>
              <a:rPr lang="bg-BG" sz="1600" i="1" dirty="0">
                <a:solidFill>
                  <a:schemeClr val="accent6">
                    <a:lumMod val="50000"/>
                  </a:schemeClr>
                </a:solidFill>
                <a:latin typeface="Book Antiqua" pitchFamily="18" charset="0"/>
              </a:rPr>
              <a:t>Adults want immediate application of knowledge (problem-centered orientation)</a:t>
            </a:r>
          </a:p>
          <a:p>
            <a:pPr lvl="0"/>
            <a:r>
              <a:rPr lang="bg-BG" sz="1600" i="1" dirty="0">
                <a:solidFill>
                  <a:schemeClr val="accent6">
                    <a:lumMod val="50000"/>
                  </a:schemeClr>
                </a:solidFill>
                <a:latin typeface="Book Antiqua" pitchFamily="18" charset="0"/>
              </a:rPr>
              <a:t>Adults tend to be internally motivated</a:t>
            </a:r>
          </a:p>
          <a:p>
            <a:pPr lvl="0"/>
            <a:r>
              <a:rPr lang="bg-BG" sz="1600" i="1" dirty="0">
                <a:solidFill>
                  <a:schemeClr val="accent6">
                    <a:lumMod val="50000"/>
                  </a:schemeClr>
                </a:solidFill>
                <a:latin typeface="Book Antiqua" pitchFamily="18" charset="0"/>
              </a:rPr>
              <a:t>Adults need to know the reason or learning </a:t>
            </a:r>
            <a:r>
              <a:rPr lang="bg-BG" sz="1600" i="1" dirty="0" smtClean="0">
                <a:solidFill>
                  <a:schemeClr val="accent6">
                    <a:lumMod val="50000"/>
                  </a:schemeClr>
                </a:solidFill>
                <a:latin typeface="Book Antiqua" pitchFamily="18" charset="0"/>
              </a:rPr>
              <a:t>something</a:t>
            </a:r>
            <a:endParaRPr lang="en-US" sz="1600" i="1" dirty="0" smtClean="0">
              <a:solidFill>
                <a:schemeClr val="accent6">
                  <a:lumMod val="50000"/>
                </a:schemeClr>
              </a:solidFill>
              <a:latin typeface="Book Antiqua" pitchFamily="18" charset="0"/>
            </a:endParaRPr>
          </a:p>
          <a:p>
            <a:pPr lvl="0"/>
            <a:r>
              <a:rPr lang="hy-AM" sz="1600" i="1" dirty="0">
                <a:solidFill>
                  <a:srgbClr val="FF0000"/>
                </a:solidFill>
                <a:latin typeface="Book Antiqua" pitchFamily="18" charset="0"/>
              </a:rPr>
              <a:t>Մեծահասակները ինքնուրույն սովորողներ </a:t>
            </a:r>
            <a:r>
              <a:rPr lang="hy-AM" sz="1600" i="1" dirty="0" smtClean="0">
                <a:solidFill>
                  <a:srgbClr val="FF0000"/>
                </a:solidFill>
                <a:latin typeface="Book Antiqua" pitchFamily="18" charset="0"/>
              </a:rPr>
              <a:t>են</a:t>
            </a:r>
            <a:endParaRPr lang="en-US" sz="1600" i="1" dirty="0" smtClean="0">
              <a:solidFill>
                <a:srgbClr val="FF0000"/>
              </a:solidFill>
              <a:latin typeface="Book Antiqua" pitchFamily="18" charset="0"/>
            </a:endParaRPr>
          </a:p>
          <a:p>
            <a:pPr lvl="0"/>
            <a:r>
              <a:rPr lang="hy-AM" sz="1600" i="1" dirty="0" smtClean="0">
                <a:solidFill>
                  <a:srgbClr val="FF0000"/>
                </a:solidFill>
                <a:latin typeface="Book Antiqua" pitchFamily="18" charset="0"/>
              </a:rPr>
              <a:t>Մեծահասակները </a:t>
            </a:r>
            <a:r>
              <a:rPr lang="hy-AM" sz="1600" i="1" dirty="0">
                <a:solidFill>
                  <a:srgbClr val="FF0000"/>
                </a:solidFill>
                <a:latin typeface="Book Antiqua" pitchFamily="18" charset="0"/>
              </a:rPr>
              <a:t>կուտակում են փորձ, որն ավելի ու ավելի հարուստ ռեսուրս է դառնում սովորելու </a:t>
            </a:r>
            <a:r>
              <a:rPr lang="hy-AM" sz="1600" i="1" dirty="0" smtClean="0">
                <a:solidFill>
                  <a:srgbClr val="FF0000"/>
                </a:solidFill>
                <a:latin typeface="Book Antiqua" pitchFamily="18" charset="0"/>
              </a:rPr>
              <a:t>համար</a:t>
            </a:r>
            <a:endParaRPr lang="en-US" sz="1600" i="1" dirty="0" smtClean="0">
              <a:solidFill>
                <a:srgbClr val="FF0000"/>
              </a:solidFill>
              <a:latin typeface="Book Antiqua" pitchFamily="18" charset="0"/>
            </a:endParaRPr>
          </a:p>
          <a:p>
            <a:pPr lvl="0"/>
            <a:r>
              <a:rPr lang="hy-AM" sz="1600" i="1" dirty="0" smtClean="0">
                <a:solidFill>
                  <a:srgbClr val="FF0000"/>
                </a:solidFill>
                <a:latin typeface="Book Antiqua" pitchFamily="18" charset="0"/>
              </a:rPr>
              <a:t>Սովորելու </a:t>
            </a:r>
            <a:r>
              <a:rPr lang="hy-AM" sz="1600" i="1" dirty="0">
                <a:solidFill>
                  <a:srgbClr val="FF0000"/>
                </a:solidFill>
                <a:latin typeface="Book Antiqua" pitchFamily="18" charset="0"/>
              </a:rPr>
              <a:t>պատրաստակամությունը կապված է սոցիալական դերերի </a:t>
            </a:r>
            <a:r>
              <a:rPr lang="hy-AM" sz="1600" i="1" dirty="0" smtClean="0">
                <a:solidFill>
                  <a:srgbClr val="FF0000"/>
                </a:solidFill>
                <a:latin typeface="Book Antiqua" pitchFamily="18" charset="0"/>
              </a:rPr>
              <a:t>հետ</a:t>
            </a:r>
            <a:endParaRPr lang="en-US" sz="1600" i="1" dirty="0" smtClean="0">
              <a:solidFill>
                <a:srgbClr val="FF0000"/>
              </a:solidFill>
              <a:latin typeface="Book Antiqua" pitchFamily="18" charset="0"/>
            </a:endParaRPr>
          </a:p>
          <a:p>
            <a:pPr lvl="0"/>
            <a:r>
              <a:rPr lang="hy-AM" sz="1600" i="1" dirty="0" smtClean="0">
                <a:solidFill>
                  <a:srgbClr val="FF0000"/>
                </a:solidFill>
                <a:latin typeface="Book Antiqua" pitchFamily="18" charset="0"/>
              </a:rPr>
              <a:t>Մեծահասակները </a:t>
            </a:r>
            <a:r>
              <a:rPr lang="hy-AM" sz="1600" i="1" dirty="0">
                <a:solidFill>
                  <a:srgbClr val="FF0000"/>
                </a:solidFill>
                <a:latin typeface="Book Antiqua" pitchFamily="18" charset="0"/>
              </a:rPr>
              <a:t>ցանկանում են գիտելիքների անհապաղ կիրառում (խնդրակենտրոն կողմնորոշում</a:t>
            </a:r>
            <a:r>
              <a:rPr lang="hy-AM" sz="1600" i="1" dirty="0" smtClean="0">
                <a:solidFill>
                  <a:srgbClr val="FF0000"/>
                </a:solidFill>
                <a:latin typeface="Book Antiqua" pitchFamily="18" charset="0"/>
              </a:rPr>
              <a:t>)</a:t>
            </a:r>
            <a:endParaRPr lang="en-US" sz="1600" i="1" dirty="0" smtClean="0">
              <a:solidFill>
                <a:srgbClr val="FF0000"/>
              </a:solidFill>
              <a:latin typeface="Book Antiqua" pitchFamily="18" charset="0"/>
            </a:endParaRPr>
          </a:p>
          <a:p>
            <a:pPr lvl="0"/>
            <a:r>
              <a:rPr lang="hy-AM" sz="1600" i="1" dirty="0" smtClean="0">
                <a:solidFill>
                  <a:srgbClr val="FF0000"/>
                </a:solidFill>
                <a:latin typeface="Book Antiqua" pitchFamily="18" charset="0"/>
              </a:rPr>
              <a:t>Մեծահասակները </a:t>
            </a:r>
            <a:r>
              <a:rPr lang="hy-AM" sz="1600" i="1" dirty="0">
                <a:solidFill>
                  <a:srgbClr val="FF0000"/>
                </a:solidFill>
                <a:latin typeface="Book Antiqua" pitchFamily="18" charset="0"/>
              </a:rPr>
              <a:t>հակված են ներքին </a:t>
            </a:r>
            <a:r>
              <a:rPr lang="hy-AM" sz="1600" i="1" dirty="0" smtClean="0">
                <a:solidFill>
                  <a:srgbClr val="FF0000"/>
                </a:solidFill>
                <a:latin typeface="Book Antiqua" pitchFamily="18" charset="0"/>
              </a:rPr>
              <a:t>դրդապատճառներինՄ</a:t>
            </a:r>
            <a:endParaRPr lang="en-US" sz="1600" i="1" dirty="0" smtClean="0">
              <a:solidFill>
                <a:srgbClr val="FF0000"/>
              </a:solidFill>
              <a:latin typeface="Book Antiqua" pitchFamily="18" charset="0"/>
            </a:endParaRPr>
          </a:p>
          <a:p>
            <a:pPr lvl="0"/>
            <a:r>
              <a:rPr lang="hy-AM" sz="1600" i="1" dirty="0" smtClean="0">
                <a:solidFill>
                  <a:srgbClr val="FF0000"/>
                </a:solidFill>
                <a:latin typeface="Book Antiqua" pitchFamily="18" charset="0"/>
              </a:rPr>
              <a:t>եծահասակները </a:t>
            </a:r>
            <a:r>
              <a:rPr lang="hy-AM" sz="1600" i="1" dirty="0">
                <a:solidFill>
                  <a:srgbClr val="FF0000"/>
                </a:solidFill>
                <a:latin typeface="Book Antiqua" pitchFamily="18" charset="0"/>
              </a:rPr>
              <a:t>պետք է իմանան պատճառը կամ ինչ-որ բան սովորեն</a:t>
            </a:r>
            <a:endParaRPr lang="bg-BG" sz="1600" i="1" dirty="0">
              <a:solidFill>
                <a:srgbClr val="FF0000"/>
              </a:solidFill>
              <a:latin typeface="Book Antiqua" pitchFamily="18" charset="0"/>
            </a:endParaRPr>
          </a:p>
          <a:p>
            <a:pPr marL="0" indent="0">
              <a:buNone/>
            </a:pPr>
            <a:endParaRPr lang="bg-BG" dirty="0"/>
          </a:p>
        </p:txBody>
      </p:sp>
    </p:spTree>
    <p:extLst>
      <p:ext uri="{BB962C8B-B14F-4D97-AF65-F5344CB8AC3E}">
        <p14:creationId xmlns:p14="http://schemas.microsoft.com/office/powerpoint/2010/main" val="177660339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3031" y="376849"/>
            <a:ext cx="10515600" cy="1025792"/>
          </a:xfrm>
        </p:spPr>
        <p:txBody>
          <a:bodyPr>
            <a:noAutofit/>
          </a:bodyPr>
          <a:lstStyle/>
          <a:p>
            <a:r>
              <a:rPr lang="en-US" sz="2000" b="1" dirty="0" smtClean="0">
                <a:solidFill>
                  <a:schemeClr val="accent6">
                    <a:lumMod val="50000"/>
                  </a:schemeClr>
                </a:solidFill>
                <a:latin typeface="Book Antiqua" pitchFamily="18" charset="0"/>
              </a:rPr>
              <a:t>How the brain learns</a:t>
            </a:r>
            <a:br>
              <a:rPr lang="en-US" sz="2000" b="1" dirty="0" smtClean="0">
                <a:solidFill>
                  <a:schemeClr val="accent6">
                    <a:lumMod val="50000"/>
                  </a:schemeClr>
                </a:solidFill>
                <a:latin typeface="Book Antiqua" pitchFamily="18" charset="0"/>
              </a:rPr>
            </a:br>
            <a:r>
              <a:rPr lang="hy-AM" sz="2000" b="1" dirty="0">
                <a:solidFill>
                  <a:srgbClr val="FF0000"/>
                </a:solidFill>
                <a:latin typeface="Book Antiqua" pitchFamily="18" charset="0"/>
              </a:rPr>
              <a:t>Ինչպես է ուղեղը սովորում</a:t>
            </a:r>
            <a:endParaRPr lang="bg-BG" sz="2000" b="1" dirty="0">
              <a:solidFill>
                <a:srgbClr val="FF0000"/>
              </a:solidFill>
              <a:latin typeface="Book Antiqua" pitchFamily="18" charset="0"/>
            </a:endParaRPr>
          </a:p>
        </p:txBody>
      </p:sp>
      <p:sp>
        <p:nvSpPr>
          <p:cNvPr id="3" name="Content Placeholder 2"/>
          <p:cNvSpPr>
            <a:spLocks noGrp="1"/>
          </p:cNvSpPr>
          <p:nvPr>
            <p:ph idx="1"/>
          </p:nvPr>
        </p:nvSpPr>
        <p:spPr>
          <a:xfrm>
            <a:off x="720969" y="1097512"/>
            <a:ext cx="10515600" cy="4382500"/>
          </a:xfrm>
        </p:spPr>
        <p:txBody>
          <a:bodyPr>
            <a:normAutofit/>
          </a:bodyPr>
          <a:lstStyle/>
          <a:p>
            <a:pPr lvl="0"/>
            <a:r>
              <a:rPr lang="bg-BG" sz="1600" i="1" dirty="0">
                <a:solidFill>
                  <a:schemeClr val="accent6">
                    <a:lumMod val="50000"/>
                  </a:schemeClr>
                </a:solidFill>
                <a:latin typeface="Book Antiqua" pitchFamily="18" charset="0"/>
              </a:rPr>
              <a:t>The brain is comprised of 100 billion </a:t>
            </a:r>
            <a:r>
              <a:rPr lang="bg-BG" sz="1600" i="1" dirty="0" smtClean="0">
                <a:solidFill>
                  <a:schemeClr val="accent6">
                    <a:lumMod val="50000"/>
                  </a:schemeClr>
                </a:solidFill>
                <a:latin typeface="Book Antiqua" pitchFamily="18" charset="0"/>
              </a:rPr>
              <a:t>brain </a:t>
            </a:r>
            <a:r>
              <a:rPr lang="bg-BG" sz="1600" i="1" dirty="0">
                <a:solidFill>
                  <a:schemeClr val="accent6">
                    <a:lumMod val="50000"/>
                  </a:schemeClr>
                </a:solidFill>
                <a:latin typeface="Book Antiqua" pitchFamily="18" charset="0"/>
              </a:rPr>
              <a:t>cells. </a:t>
            </a:r>
            <a:r>
              <a:rPr lang="bg-BG" sz="1600" i="1" dirty="0" err="1">
                <a:solidFill>
                  <a:schemeClr val="accent6">
                    <a:lumMod val="50000"/>
                  </a:schemeClr>
                </a:solidFill>
                <a:latin typeface="Book Antiqua" pitchFamily="18" charset="0"/>
              </a:rPr>
              <a:t>These</a:t>
            </a:r>
            <a:r>
              <a:rPr lang="bg-BG" sz="1600" i="1" dirty="0">
                <a:solidFill>
                  <a:schemeClr val="accent6">
                    <a:lumMod val="50000"/>
                  </a:schemeClr>
                </a:solidFill>
                <a:latin typeface="Book Antiqua" pitchFamily="18" charset="0"/>
              </a:rPr>
              <a:t> cells contain nuclei, which make enzymes, proteins, and neurotransmitters—all of which are critical for the nerve cells in the brain to communicate with one another. </a:t>
            </a:r>
            <a:r>
              <a:rPr lang="bg-BG" sz="1600" i="1" dirty="0" smtClean="0">
                <a:solidFill>
                  <a:schemeClr val="accent6">
                    <a:lumMod val="50000"/>
                  </a:schemeClr>
                </a:solidFill>
                <a:latin typeface="Book Antiqua" pitchFamily="18" charset="0"/>
              </a:rPr>
              <a:t>All </a:t>
            </a:r>
            <a:r>
              <a:rPr lang="bg-BG" sz="1600" i="1" dirty="0">
                <a:solidFill>
                  <a:schemeClr val="accent6">
                    <a:lumMod val="50000"/>
                  </a:schemeClr>
                </a:solidFill>
                <a:latin typeface="Book Antiqua" pitchFamily="18" charset="0"/>
              </a:rPr>
              <a:t>of these things together form what’s called a neuronal network </a:t>
            </a:r>
            <a:endParaRPr lang="en-US" sz="1600" i="1" dirty="0" smtClean="0">
              <a:solidFill>
                <a:schemeClr val="accent6">
                  <a:lumMod val="50000"/>
                </a:schemeClr>
              </a:solidFill>
              <a:latin typeface="Book Antiqua" pitchFamily="18" charset="0"/>
            </a:endParaRPr>
          </a:p>
          <a:p>
            <a:pPr lvl="0"/>
            <a:r>
              <a:rPr lang="bg-BG" sz="1600" i="1" dirty="0" smtClean="0">
                <a:solidFill>
                  <a:schemeClr val="accent6">
                    <a:lumMod val="50000"/>
                  </a:schemeClr>
                </a:solidFill>
                <a:latin typeface="Book Antiqua" pitchFamily="18" charset="0"/>
              </a:rPr>
              <a:t>The </a:t>
            </a:r>
            <a:r>
              <a:rPr lang="bg-BG" sz="1600" i="1" dirty="0">
                <a:solidFill>
                  <a:schemeClr val="accent6">
                    <a:lumMod val="50000"/>
                  </a:schemeClr>
                </a:solidFill>
                <a:latin typeface="Book Antiqua" pitchFamily="18" charset="0"/>
              </a:rPr>
              <a:t>process of learning is literally the physical act of growing our existing neuronal networks</a:t>
            </a:r>
            <a:r>
              <a:rPr lang="bg-BG" sz="1600" dirty="0" smtClean="0"/>
              <a:t>.</a:t>
            </a:r>
            <a:endParaRPr lang="en-US" sz="1600" dirty="0" smtClean="0"/>
          </a:p>
          <a:p>
            <a:pPr lvl="0"/>
            <a:r>
              <a:rPr lang="hy-AM" sz="1600" dirty="0">
                <a:solidFill>
                  <a:srgbClr val="FF0000"/>
                </a:solidFill>
              </a:rPr>
              <a:t>Ուղեղը բաղկացած է 100 միլիարդ ուղեղի բջիջներից: Այս բջիջները պարունակում են միջուկներ, որոնք արտադրում են ֆերմենտներ, սպիտակուցներ և նյարդային հաղորդիչներ, որոնք բոլորն էլ կարևոր են ուղեղի նյարդային բջիջների միջև միմյանց հետ հաղորդակցվելու համար: Այս բոլոր բաները միասին կազմում են այն, ինչը կոչվում է նեյրոնային ցանցՈւսուցման գործընթացը բառացիորեն մեր գոյություն ունեցող նեյրոնային ցանցերի աճի ֆիզիկական ակտն է:</a:t>
            </a:r>
            <a:endParaRPr lang="bg-BG" sz="1600" dirty="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4159" y="3337662"/>
            <a:ext cx="5061405" cy="3184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92809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792"/>
          </a:xfrm>
        </p:spPr>
        <p:txBody>
          <a:bodyPr>
            <a:noAutofit/>
          </a:bodyPr>
          <a:lstStyle/>
          <a:p>
            <a:r>
              <a:rPr lang="en-US" sz="2200" b="1" dirty="0" smtClean="0">
                <a:solidFill>
                  <a:schemeClr val="accent6">
                    <a:lumMod val="50000"/>
                  </a:schemeClr>
                </a:solidFill>
                <a:latin typeface="Book Antiqua" pitchFamily="18" charset="0"/>
              </a:rPr>
              <a:t>Enriched Learning </a:t>
            </a:r>
            <a:r>
              <a:rPr lang="en-US" sz="2200" b="1" dirty="0" smtClean="0">
                <a:solidFill>
                  <a:schemeClr val="accent6">
                    <a:lumMod val="50000"/>
                  </a:schemeClr>
                </a:solidFill>
                <a:latin typeface="Book Antiqua" pitchFamily="18" charset="0"/>
              </a:rPr>
              <a:t>Environment</a:t>
            </a:r>
            <a:br>
              <a:rPr lang="en-US" sz="2200" b="1" dirty="0" smtClean="0">
                <a:solidFill>
                  <a:schemeClr val="accent6">
                    <a:lumMod val="50000"/>
                  </a:schemeClr>
                </a:solidFill>
                <a:latin typeface="Book Antiqua" pitchFamily="18" charset="0"/>
              </a:rPr>
            </a:br>
            <a:r>
              <a:rPr lang="hy-AM" sz="2200" b="1" dirty="0">
                <a:solidFill>
                  <a:srgbClr val="FF0000"/>
                </a:solidFill>
                <a:latin typeface="Book Antiqua" pitchFamily="18" charset="0"/>
              </a:rPr>
              <a:t>Հարստացված ուսումնական միջավայր</a:t>
            </a:r>
            <a:endParaRPr lang="bg-BG" sz="2200" b="1" dirty="0">
              <a:solidFill>
                <a:srgbClr val="FF0000"/>
              </a:solidFill>
              <a:latin typeface="Book Antiqua" pitchFamily="18" charset="0"/>
            </a:endParaRPr>
          </a:p>
        </p:txBody>
      </p:sp>
      <p:sp>
        <p:nvSpPr>
          <p:cNvPr id="3" name="Content Placeholder 2"/>
          <p:cNvSpPr>
            <a:spLocks noGrp="1"/>
          </p:cNvSpPr>
          <p:nvPr>
            <p:ph idx="1"/>
          </p:nvPr>
        </p:nvSpPr>
        <p:spPr>
          <a:xfrm>
            <a:off x="720969" y="1390589"/>
            <a:ext cx="10515600" cy="4382500"/>
          </a:xfrm>
        </p:spPr>
        <p:txBody>
          <a:bodyPr>
            <a:normAutofit fontScale="92500" lnSpcReduction="20000"/>
          </a:bodyPr>
          <a:lstStyle/>
          <a:p>
            <a:pPr marL="0" indent="0">
              <a:lnSpc>
                <a:spcPct val="150000"/>
              </a:lnSpc>
              <a:buNone/>
            </a:pPr>
            <a:r>
              <a:rPr lang="bg-BG" sz="1600" i="1" dirty="0">
                <a:solidFill>
                  <a:schemeClr val="accent6">
                    <a:lumMod val="50000"/>
                  </a:schemeClr>
                </a:solidFill>
                <a:latin typeface="Book Antiqua" pitchFamily="18" charset="0"/>
              </a:rPr>
              <a:t>All the </a:t>
            </a:r>
            <a:r>
              <a:rPr lang="en-US" sz="1600" i="1" noProof="1" smtClean="0">
                <a:solidFill>
                  <a:schemeClr val="accent6">
                    <a:lumMod val="50000"/>
                  </a:schemeClr>
                </a:solidFill>
                <a:latin typeface="Book Antiqua" pitchFamily="18" charset="0"/>
              </a:rPr>
              <a:t>information about the brain presented up to now is related to the notion that the adult brain has plasticity, which means that as long as it is stimulated, it is possible to continue to grow. Plasticity’s critical role is in allowing the brain to adapt and change over time based on learning that comes from new experiences. Plasticity means that the connections made in the brain are “adapted, elaborated, and organized as new experiences strengthen or weaken existing synapses” (Taylor &amp; Marienau, 2016, p. 28). In other words, there is a direct relationship between plasticity and prior experience. Many researchers suggest that enriched learning environments have a critical effect on plasticity</a:t>
            </a:r>
            <a:r>
              <a:rPr lang="en-US" sz="1600" i="1" noProof="1" smtClean="0">
                <a:solidFill>
                  <a:schemeClr val="accent6">
                    <a:lumMod val="50000"/>
                  </a:schemeClr>
                </a:solidFill>
                <a:latin typeface="Book Antiqua" pitchFamily="18" charset="0"/>
              </a:rPr>
              <a:t>.</a:t>
            </a:r>
          </a:p>
          <a:p>
            <a:pPr marL="0" indent="0">
              <a:lnSpc>
                <a:spcPct val="150000"/>
              </a:lnSpc>
              <a:buNone/>
            </a:pPr>
            <a:r>
              <a:rPr lang="hy-AM" sz="1600" i="1" noProof="1">
                <a:solidFill>
                  <a:srgbClr val="FF0000"/>
                </a:solidFill>
                <a:latin typeface="Book Antiqua" pitchFamily="18" charset="0"/>
              </a:rPr>
              <a:t>Ուղեղի մասին մինչ այժմ ներկայացված ողջ տեղեկատվությունը կապված է այն մտքի հետ, որ մեծահասակների ուղեղն ունի պլաստիկություն, ինչը նշանակում է, որ քանի դեռ այն գրգռված է, հնարավոր է շարունակել աճել։ Պլաստիկության կարևոր դերն այն է, որ թույլ է տալիս ուղեղին հարմարվել և փոփոխվել ժամանակի ընթացքում՝ հիմնվելով նոր փորձից ստացված ուսուցման վրա: Պլաստիկությունը նշանակում է, որ ուղեղում ստեղծված կապերը «հարմարվում են, մշակվում և կազմակերպվում, քանի որ նոր փորձառությունները ուժեղացնում կամ թուլացնում են գոյություն ունեցող սինապսները» (</a:t>
            </a:r>
            <a:r>
              <a:rPr lang="en-US" sz="1600" i="1" noProof="1">
                <a:solidFill>
                  <a:srgbClr val="FF0000"/>
                </a:solidFill>
                <a:latin typeface="Book Antiqua" pitchFamily="18" charset="0"/>
              </a:rPr>
              <a:t>Taylor &amp; Marienau, 2016, </a:t>
            </a:r>
            <a:r>
              <a:rPr lang="hy-AM" sz="1600" i="1" noProof="1">
                <a:solidFill>
                  <a:srgbClr val="FF0000"/>
                </a:solidFill>
                <a:latin typeface="Book Antiqua" pitchFamily="18" charset="0"/>
              </a:rPr>
              <a:t>էջ 28): Այլ կերպ ասած, ուղղակի կապ կա պլաստիկության և նախորդ փորձի միջև: Շատ հետազոտողներ ենթադրում են, որ հարստացված ուսումնական միջավայրերը կրիտիկական ազդեցություն ունեն պլաստիկության վրա:</a:t>
            </a:r>
            <a:endParaRPr lang="en-US" sz="1600" i="1" noProof="1">
              <a:solidFill>
                <a:srgbClr val="FF0000"/>
              </a:solidFill>
              <a:latin typeface="Book Antiqua" pitchFamily="18" charset="0"/>
            </a:endParaRPr>
          </a:p>
        </p:txBody>
      </p:sp>
    </p:spTree>
    <p:extLst>
      <p:ext uri="{BB962C8B-B14F-4D97-AF65-F5344CB8AC3E}">
        <p14:creationId xmlns:p14="http://schemas.microsoft.com/office/powerpoint/2010/main" val="7848022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792"/>
          </a:xfrm>
        </p:spPr>
        <p:txBody>
          <a:bodyPr>
            <a:noAutofit/>
          </a:bodyPr>
          <a:lstStyle/>
          <a:p>
            <a:r>
              <a:rPr lang="en-US" sz="2200" b="1" dirty="0" smtClean="0">
                <a:solidFill>
                  <a:schemeClr val="accent6">
                    <a:lumMod val="50000"/>
                  </a:schemeClr>
                </a:solidFill>
                <a:latin typeface="Book Antiqua" pitchFamily="18" charset="0"/>
              </a:rPr>
              <a:t>Enriched Learning </a:t>
            </a:r>
            <a:r>
              <a:rPr lang="en-US" sz="2200" b="1" dirty="0" smtClean="0">
                <a:solidFill>
                  <a:schemeClr val="accent6">
                    <a:lumMod val="50000"/>
                  </a:schemeClr>
                </a:solidFill>
                <a:latin typeface="Book Antiqua" pitchFamily="18" charset="0"/>
              </a:rPr>
              <a:t>Environment</a:t>
            </a:r>
            <a:br>
              <a:rPr lang="en-US" sz="2200" b="1" dirty="0" smtClean="0">
                <a:solidFill>
                  <a:schemeClr val="accent6">
                    <a:lumMod val="50000"/>
                  </a:schemeClr>
                </a:solidFill>
                <a:latin typeface="Book Antiqua" pitchFamily="18" charset="0"/>
              </a:rPr>
            </a:br>
            <a:r>
              <a:rPr lang="hy-AM" sz="2200" b="1" dirty="0">
                <a:solidFill>
                  <a:srgbClr val="FF0000"/>
                </a:solidFill>
                <a:latin typeface="Book Antiqua" pitchFamily="18" charset="0"/>
              </a:rPr>
              <a:t>Հարստացված ուսումնական միջավայր</a:t>
            </a:r>
            <a:endParaRPr lang="bg-BG" sz="2200" b="1" dirty="0">
              <a:solidFill>
                <a:srgbClr val="FF0000"/>
              </a:solidFill>
              <a:latin typeface="Book Antiqua" pitchFamily="18" charset="0"/>
            </a:endParaRPr>
          </a:p>
        </p:txBody>
      </p:sp>
      <p:sp>
        <p:nvSpPr>
          <p:cNvPr id="3" name="Content Placeholder 2"/>
          <p:cNvSpPr>
            <a:spLocks noGrp="1"/>
          </p:cNvSpPr>
          <p:nvPr>
            <p:ph idx="1"/>
          </p:nvPr>
        </p:nvSpPr>
        <p:spPr>
          <a:xfrm>
            <a:off x="720969" y="1390589"/>
            <a:ext cx="10515600" cy="4382500"/>
          </a:xfrm>
        </p:spPr>
        <p:txBody>
          <a:bodyPr>
            <a:normAutofit/>
          </a:bodyPr>
          <a:lstStyle/>
          <a:p>
            <a:pPr marL="0" indent="0">
              <a:lnSpc>
                <a:spcPct val="150000"/>
              </a:lnSpc>
              <a:buNone/>
            </a:pPr>
            <a:r>
              <a:rPr lang="bg-BG" sz="1600" i="1" dirty="0">
                <a:solidFill>
                  <a:schemeClr val="accent6">
                    <a:lumMod val="50000"/>
                  </a:schemeClr>
                </a:solidFill>
                <a:latin typeface="Book Antiqua" pitchFamily="18" charset="0"/>
              </a:rPr>
              <a:t>To </a:t>
            </a:r>
            <a:r>
              <a:rPr lang="en-US" sz="1600" i="1" dirty="0" smtClean="0">
                <a:solidFill>
                  <a:schemeClr val="accent6">
                    <a:lumMod val="50000"/>
                  </a:schemeClr>
                </a:solidFill>
                <a:latin typeface="Book Antiqua" pitchFamily="18" charset="0"/>
              </a:rPr>
              <a:t>create an enriched environment in our classrooms (whether online or on campus), instructors should avoid what are called low-frequency activities, such as lectures, and utilize high-frequency activities—in other words those that utilize multiple modalities to increase the likelihood of strong synaptic connections. Basically, lots of stimuli and lots of engagement</a:t>
            </a:r>
            <a:r>
              <a:rPr lang="bg-BG" sz="1600" i="1" dirty="0" smtClean="0">
                <a:solidFill>
                  <a:schemeClr val="accent6">
                    <a:lumMod val="50000"/>
                  </a:schemeClr>
                </a:solidFill>
                <a:latin typeface="Book Antiqua" pitchFamily="18" charset="0"/>
              </a:rPr>
              <a:t>.</a:t>
            </a:r>
            <a:endParaRPr lang="bg-BG" sz="1600" i="1" dirty="0">
              <a:solidFill>
                <a:schemeClr val="accent6">
                  <a:lumMod val="50000"/>
                </a:schemeClr>
              </a:solidFill>
              <a:latin typeface="Book Antiqua" pitchFamily="18" charset="0"/>
            </a:endParaRPr>
          </a:p>
          <a:p>
            <a:pPr marL="0" indent="0">
              <a:lnSpc>
                <a:spcPct val="150000"/>
              </a:lnSpc>
              <a:buNone/>
            </a:pPr>
            <a:r>
              <a:rPr lang="en-US" sz="1600" i="1" u="sng" dirty="0">
                <a:solidFill>
                  <a:schemeClr val="accent6">
                    <a:lumMod val="50000"/>
                  </a:schemeClr>
                </a:solidFill>
                <a:latin typeface="Book Antiqua" pitchFamily="18" charset="0"/>
              </a:rPr>
              <a:t>And that is exactly what our enriched virtual classroom model provides</a:t>
            </a:r>
            <a:r>
              <a:rPr lang="en-US" sz="1600" i="1" dirty="0" smtClean="0">
                <a:solidFill>
                  <a:schemeClr val="accent6">
                    <a:lumMod val="50000"/>
                  </a:schemeClr>
                </a:solidFill>
                <a:latin typeface="Book Antiqua" pitchFamily="18" charset="0"/>
              </a:rPr>
              <a:t>.</a:t>
            </a:r>
          </a:p>
          <a:p>
            <a:pPr marL="0" indent="0">
              <a:lnSpc>
                <a:spcPct val="150000"/>
              </a:lnSpc>
              <a:buNone/>
            </a:pPr>
            <a:r>
              <a:rPr lang="hy-AM" sz="1600" i="1" dirty="0">
                <a:solidFill>
                  <a:srgbClr val="FF0000"/>
                </a:solidFill>
                <a:latin typeface="Book Antiqua" pitchFamily="18" charset="0"/>
              </a:rPr>
              <a:t>Մեր դասարաններում հարստացված միջավայր ստեղծելու համար (լինի առցանց, թե համալսարանում), դասախոսները պետք է խուսափեն այն, ինչ կոչվում է ցածր հաճախականությամբ զբաղմունք, ինչպիսին են դասախոսությունները, և օգտագործեն բարձր հաճախականության գործողություններ, այլ կերպ ասած՝ դրանք, որոնք օգտագործում են բազմաթիվ եղանակներ՝ հավանականությունը մեծացնելու համար: ուժեղ սինապտիկ կապեր: Հիմնականում, շատ խթաններ և շատ ներգրավվածություն:Եվ դա հենց այն է, ինչ ապահովում է մեր հարստացված վիրտուալ դասասենյակի մոդելը:</a:t>
            </a:r>
            <a:endParaRPr lang="bg-BG" sz="1600" i="1" dirty="0">
              <a:solidFill>
                <a:srgbClr val="FF0000"/>
              </a:solidFill>
              <a:latin typeface="Book Antiqua" pitchFamily="18" charset="0"/>
            </a:endParaRPr>
          </a:p>
        </p:txBody>
      </p:sp>
    </p:spTree>
    <p:extLst>
      <p:ext uri="{BB962C8B-B14F-4D97-AF65-F5344CB8AC3E}">
        <p14:creationId xmlns:p14="http://schemas.microsoft.com/office/powerpoint/2010/main" val="2100367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792"/>
          </a:xfrm>
        </p:spPr>
        <p:txBody>
          <a:bodyPr>
            <a:noAutofit/>
          </a:bodyPr>
          <a:lstStyle/>
          <a:p>
            <a:r>
              <a:rPr lang="en-US" sz="2200" b="1" dirty="0" smtClean="0">
                <a:solidFill>
                  <a:schemeClr val="accent6">
                    <a:lumMod val="50000"/>
                  </a:schemeClr>
                </a:solidFill>
                <a:latin typeface="Book Antiqua" pitchFamily="18" charset="0"/>
              </a:rPr>
              <a:t>The Enriched Virtual </a:t>
            </a:r>
            <a:r>
              <a:rPr lang="en-US" sz="2200" b="1" dirty="0" smtClean="0">
                <a:solidFill>
                  <a:schemeClr val="accent6">
                    <a:lumMod val="50000"/>
                  </a:schemeClr>
                </a:solidFill>
                <a:latin typeface="Book Antiqua" pitchFamily="18" charset="0"/>
              </a:rPr>
              <a:t>Classroom</a:t>
            </a:r>
            <a:br>
              <a:rPr lang="en-US" sz="2200" b="1" dirty="0" smtClean="0">
                <a:solidFill>
                  <a:schemeClr val="accent6">
                    <a:lumMod val="50000"/>
                  </a:schemeClr>
                </a:solidFill>
                <a:latin typeface="Book Antiqua" pitchFamily="18" charset="0"/>
              </a:rPr>
            </a:br>
            <a:r>
              <a:rPr lang="hy-AM" sz="2200" b="1" dirty="0" smtClean="0">
                <a:solidFill>
                  <a:srgbClr val="FF0000"/>
                </a:solidFill>
                <a:latin typeface="Book Antiqua" pitchFamily="18" charset="0"/>
              </a:rPr>
              <a:t>Հարստացված </a:t>
            </a:r>
            <a:r>
              <a:rPr lang="hy-AM" sz="2200" b="1" dirty="0">
                <a:solidFill>
                  <a:srgbClr val="FF0000"/>
                </a:solidFill>
                <a:latin typeface="Book Antiqua" pitchFamily="18" charset="0"/>
              </a:rPr>
              <a:t>վիրտուալ դասարան</a:t>
            </a:r>
            <a:endParaRPr lang="bg-BG" sz="2200" b="1" dirty="0">
              <a:solidFill>
                <a:srgbClr val="FF0000"/>
              </a:solidFill>
              <a:latin typeface="Book Antiqua" pitchFamily="18" charset="0"/>
            </a:endParaRPr>
          </a:p>
        </p:txBody>
      </p:sp>
      <p:sp>
        <p:nvSpPr>
          <p:cNvPr id="3" name="Content Placeholder 2"/>
          <p:cNvSpPr>
            <a:spLocks noGrp="1"/>
          </p:cNvSpPr>
          <p:nvPr>
            <p:ph idx="1"/>
          </p:nvPr>
        </p:nvSpPr>
        <p:spPr>
          <a:xfrm>
            <a:off x="720969" y="1390589"/>
            <a:ext cx="10515600" cy="4382500"/>
          </a:xfrm>
        </p:spPr>
        <p:txBody>
          <a:bodyPr>
            <a:normAutofit/>
          </a:bodyPr>
          <a:lstStyle/>
          <a:p>
            <a:pPr marL="0" indent="0">
              <a:lnSpc>
                <a:spcPct val="150000"/>
              </a:lnSpc>
              <a:buNone/>
            </a:pPr>
            <a:r>
              <a:rPr lang="en-US" sz="2000" i="1" dirty="0" smtClean="0">
                <a:solidFill>
                  <a:schemeClr val="accent6">
                    <a:lumMod val="50000"/>
                  </a:schemeClr>
                </a:solidFill>
                <a:latin typeface="Book Antiqua" pitchFamily="18" charset="0"/>
              </a:rPr>
              <a:t>Offers a variety of delivery methods</a:t>
            </a:r>
            <a:r>
              <a:rPr lang="en-US" sz="2000" i="1" dirty="0" smtClean="0">
                <a:solidFill>
                  <a:schemeClr val="accent6">
                    <a:lumMod val="50000"/>
                  </a:schemeClr>
                </a:solidFill>
                <a:latin typeface="Book Antiqua" pitchFamily="18" charset="0"/>
              </a:rPr>
              <a:t>:</a:t>
            </a:r>
          </a:p>
          <a:p>
            <a:pPr marL="0" indent="0">
              <a:lnSpc>
                <a:spcPct val="150000"/>
              </a:lnSpc>
              <a:buNone/>
            </a:pPr>
            <a:r>
              <a:rPr lang="hy-AM" sz="2000" i="1" dirty="0">
                <a:solidFill>
                  <a:srgbClr val="FF0000"/>
                </a:solidFill>
                <a:latin typeface="Book Antiqua" pitchFamily="18" charset="0"/>
              </a:rPr>
              <a:t>Առաջարկում է առաքման տարբեր եղանակներ</a:t>
            </a:r>
            <a:r>
              <a:rPr lang="hy-AM" sz="2000" i="1" dirty="0">
                <a:solidFill>
                  <a:schemeClr val="accent6">
                    <a:lumMod val="50000"/>
                  </a:schemeClr>
                </a:solidFill>
                <a:latin typeface="Book Antiqua" pitchFamily="18" charset="0"/>
              </a:rPr>
              <a:t>.</a:t>
            </a:r>
            <a:endParaRPr lang="bg-BG" sz="2000" i="1" dirty="0">
              <a:solidFill>
                <a:schemeClr val="accent6">
                  <a:lumMod val="50000"/>
                </a:schemeClr>
              </a:solidFill>
              <a:latin typeface="Book Antiqua" pitchFamily="18" charset="0"/>
            </a:endParaRPr>
          </a:p>
        </p:txBody>
      </p:sp>
      <p:pic>
        <p:nvPicPr>
          <p:cNvPr id="4" name="Pictur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5846" y="2572913"/>
            <a:ext cx="7666892" cy="3876554"/>
          </a:xfrm>
          <a:prstGeom prst="rect">
            <a:avLst/>
          </a:prstGeom>
          <a:noFill/>
          <a:ln>
            <a:noFill/>
          </a:ln>
        </p:spPr>
      </p:pic>
    </p:spTree>
    <p:extLst>
      <p:ext uri="{BB962C8B-B14F-4D97-AF65-F5344CB8AC3E}">
        <p14:creationId xmlns:p14="http://schemas.microsoft.com/office/powerpoint/2010/main" val="29604731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accent6">
                    <a:lumMod val="50000"/>
                  </a:schemeClr>
                </a:solidFill>
                <a:latin typeface="Book Antiqua" pitchFamily="18" charset="0"/>
              </a:rPr>
              <a:t>The Enriched Virtual Classroom</a:t>
            </a:r>
            <a:endParaRPr lang="bg-BG" sz="3200" b="1" dirty="0">
              <a:solidFill>
                <a:schemeClr val="accent6">
                  <a:lumMod val="50000"/>
                </a:schemeClr>
              </a:solidFill>
              <a:latin typeface="Book Antiqua" pitchFamily="18" charset="0"/>
            </a:endParaRPr>
          </a:p>
        </p:txBody>
      </p:sp>
      <p:sp>
        <p:nvSpPr>
          <p:cNvPr id="3" name="Content Placeholder 2"/>
          <p:cNvSpPr>
            <a:spLocks noGrp="1"/>
          </p:cNvSpPr>
          <p:nvPr>
            <p:ph sz="half" idx="1"/>
          </p:nvPr>
        </p:nvSpPr>
        <p:spPr>
          <a:xfrm>
            <a:off x="363416" y="1106994"/>
            <a:ext cx="5609492" cy="4860052"/>
          </a:xfrm>
        </p:spPr>
        <p:txBody>
          <a:bodyPr>
            <a:noAutofit/>
          </a:bodyPr>
          <a:lstStyle/>
          <a:p>
            <a:pPr marL="0" indent="0">
              <a:lnSpc>
                <a:spcPct val="150000"/>
              </a:lnSpc>
              <a:buNone/>
            </a:pPr>
            <a:r>
              <a:rPr lang="en-US" sz="2300" i="1" u="sng" dirty="0" smtClean="0">
                <a:solidFill>
                  <a:schemeClr val="accent6">
                    <a:lumMod val="50000"/>
                  </a:schemeClr>
                </a:solidFill>
                <a:latin typeface="Book Antiqua" pitchFamily="18" charset="0"/>
              </a:rPr>
              <a:t>This type of classroom gives you the opportunity to use the entire tool kit of learning strategies</a:t>
            </a:r>
            <a:r>
              <a:rPr lang="en-US" sz="2300" i="1" dirty="0" smtClean="0">
                <a:solidFill>
                  <a:schemeClr val="accent6">
                    <a:lumMod val="50000"/>
                  </a:schemeClr>
                </a:solidFill>
                <a:latin typeface="Book Antiqua" pitchFamily="18" charset="0"/>
              </a:rPr>
              <a:t>:</a:t>
            </a:r>
            <a:endParaRPr lang="bg-BG" sz="2300" i="1" dirty="0" smtClean="0">
              <a:solidFill>
                <a:schemeClr val="accent6">
                  <a:lumMod val="50000"/>
                </a:schemeClr>
              </a:solidFill>
              <a:latin typeface="Book Antiqua" pitchFamily="18" charset="0"/>
            </a:endParaRPr>
          </a:p>
          <a:p>
            <a:pPr>
              <a:lnSpc>
                <a:spcPct val="150000"/>
              </a:lnSpc>
            </a:pPr>
            <a:r>
              <a:rPr lang="en-US" sz="2400" dirty="0" smtClean="0">
                <a:solidFill>
                  <a:schemeClr val="accent6">
                    <a:lumMod val="50000"/>
                  </a:schemeClr>
                </a:solidFill>
                <a:latin typeface="Book Antiqua" pitchFamily="18" charset="0"/>
              </a:rPr>
              <a:t>Social learning</a:t>
            </a:r>
            <a:endParaRPr lang="bg-BG" sz="2400" dirty="0" smtClean="0">
              <a:solidFill>
                <a:schemeClr val="accent6">
                  <a:lumMod val="50000"/>
                </a:schemeClr>
              </a:solidFill>
              <a:latin typeface="Book Antiqua" pitchFamily="18" charset="0"/>
            </a:endParaRPr>
          </a:p>
          <a:p>
            <a:pPr>
              <a:lnSpc>
                <a:spcPct val="150000"/>
              </a:lnSpc>
            </a:pPr>
            <a:r>
              <a:rPr lang="en-US" sz="2400" dirty="0" smtClean="0">
                <a:solidFill>
                  <a:schemeClr val="accent6">
                    <a:lumMod val="50000"/>
                  </a:schemeClr>
                </a:solidFill>
                <a:latin typeface="Book Antiqua" pitchFamily="18" charset="0"/>
              </a:rPr>
              <a:t>Cross-over learning</a:t>
            </a:r>
            <a:endParaRPr lang="bg-BG" sz="2400" dirty="0" smtClean="0">
              <a:solidFill>
                <a:schemeClr val="accent6">
                  <a:lumMod val="50000"/>
                </a:schemeClr>
              </a:solidFill>
              <a:latin typeface="Book Antiqua" pitchFamily="18" charset="0"/>
            </a:endParaRPr>
          </a:p>
          <a:p>
            <a:pPr>
              <a:lnSpc>
                <a:spcPct val="150000"/>
              </a:lnSpc>
            </a:pPr>
            <a:r>
              <a:rPr lang="en-US" sz="2400" dirty="0" smtClean="0">
                <a:solidFill>
                  <a:schemeClr val="accent6">
                    <a:lumMod val="50000"/>
                  </a:schemeClr>
                </a:solidFill>
                <a:latin typeface="Book Antiqua" pitchFamily="18" charset="0"/>
              </a:rPr>
              <a:t>Adaptive learning</a:t>
            </a:r>
            <a:endParaRPr lang="bg-BG" sz="2400" dirty="0" smtClean="0">
              <a:solidFill>
                <a:schemeClr val="accent6">
                  <a:lumMod val="50000"/>
                </a:schemeClr>
              </a:solidFill>
              <a:latin typeface="Book Antiqua" pitchFamily="18" charset="0"/>
            </a:endParaRPr>
          </a:p>
          <a:p>
            <a:pPr>
              <a:lnSpc>
                <a:spcPct val="150000"/>
              </a:lnSpc>
            </a:pPr>
            <a:r>
              <a:rPr lang="en-US" sz="2400" dirty="0" smtClean="0">
                <a:solidFill>
                  <a:schemeClr val="accent6">
                    <a:lumMod val="50000"/>
                  </a:schemeClr>
                </a:solidFill>
                <a:latin typeface="Book Antiqua" pitchFamily="18" charset="0"/>
              </a:rPr>
              <a:t>Flipped classroom</a:t>
            </a:r>
            <a:endParaRPr lang="bg-BG" sz="2400" dirty="0" smtClean="0">
              <a:solidFill>
                <a:schemeClr val="accent6">
                  <a:lumMod val="50000"/>
                </a:schemeClr>
              </a:solidFill>
              <a:latin typeface="Book Antiqua" pitchFamily="18" charset="0"/>
            </a:endParaRPr>
          </a:p>
          <a:p>
            <a:pPr>
              <a:lnSpc>
                <a:spcPct val="150000"/>
              </a:lnSpc>
            </a:pPr>
            <a:r>
              <a:rPr lang="en-US" sz="2400" dirty="0" err="1" smtClean="0">
                <a:solidFill>
                  <a:schemeClr val="accent6">
                    <a:lumMod val="50000"/>
                  </a:schemeClr>
                </a:solidFill>
                <a:latin typeface="Book Antiqua" pitchFamily="18" charset="0"/>
              </a:rPr>
              <a:t>Microlearning</a:t>
            </a:r>
            <a:endParaRPr lang="bg-BG" sz="2400" dirty="0">
              <a:solidFill>
                <a:schemeClr val="accent6">
                  <a:lumMod val="50000"/>
                </a:schemeClr>
              </a:solidFill>
              <a:latin typeface="Book Antiqua" pitchFamily="18" charset="0"/>
            </a:endParaRPr>
          </a:p>
        </p:txBody>
      </p:sp>
      <p:sp>
        <p:nvSpPr>
          <p:cNvPr id="5" name="Контейнер за съдържание 4"/>
          <p:cNvSpPr>
            <a:spLocks noGrp="1"/>
          </p:cNvSpPr>
          <p:nvPr>
            <p:ph sz="half" idx="2"/>
          </p:nvPr>
        </p:nvSpPr>
        <p:spPr>
          <a:xfrm>
            <a:off x="6400800" y="1306286"/>
            <a:ext cx="4953000" cy="4710793"/>
          </a:xfrm>
        </p:spPr>
        <p:txBody>
          <a:bodyPr>
            <a:normAutofit fontScale="85000" lnSpcReduction="20000"/>
          </a:bodyPr>
          <a:lstStyle/>
          <a:p>
            <a:pPr>
              <a:lnSpc>
                <a:spcPct val="170000"/>
              </a:lnSpc>
            </a:pPr>
            <a:r>
              <a:rPr lang="en-US" dirty="0" err="1">
                <a:solidFill>
                  <a:schemeClr val="accent6">
                    <a:lumMod val="50000"/>
                  </a:schemeClr>
                </a:solidFill>
                <a:latin typeface="Book Antiqua" pitchFamily="18" charset="0"/>
              </a:rPr>
              <a:t>Gamification</a:t>
            </a:r>
            <a:endParaRPr lang="bg-BG" dirty="0">
              <a:solidFill>
                <a:schemeClr val="accent6">
                  <a:lumMod val="50000"/>
                </a:schemeClr>
              </a:solidFill>
              <a:latin typeface="Book Antiqua" pitchFamily="18" charset="0"/>
            </a:endParaRPr>
          </a:p>
          <a:p>
            <a:pPr>
              <a:lnSpc>
                <a:spcPct val="170000"/>
              </a:lnSpc>
            </a:pPr>
            <a:r>
              <a:rPr lang="en-US" dirty="0">
                <a:solidFill>
                  <a:schemeClr val="accent6">
                    <a:lumMod val="50000"/>
                  </a:schemeClr>
                </a:solidFill>
                <a:latin typeface="Book Antiqua" pitchFamily="18" charset="0"/>
              </a:rPr>
              <a:t>‘Serious games’ &amp; simulation</a:t>
            </a:r>
            <a:endParaRPr lang="bg-BG" dirty="0">
              <a:solidFill>
                <a:schemeClr val="accent6">
                  <a:lumMod val="50000"/>
                </a:schemeClr>
              </a:solidFill>
              <a:latin typeface="Book Antiqua" pitchFamily="18" charset="0"/>
            </a:endParaRPr>
          </a:p>
          <a:p>
            <a:pPr>
              <a:lnSpc>
                <a:spcPct val="170000"/>
              </a:lnSpc>
            </a:pPr>
            <a:r>
              <a:rPr lang="en-US" dirty="0">
                <a:solidFill>
                  <a:schemeClr val="accent6">
                    <a:lumMod val="50000"/>
                  </a:schemeClr>
                </a:solidFill>
                <a:latin typeface="Book Antiqua" pitchFamily="18" charset="0"/>
              </a:rPr>
              <a:t>Case studies &amp; quizzes</a:t>
            </a:r>
            <a:endParaRPr lang="bg-BG" dirty="0">
              <a:solidFill>
                <a:schemeClr val="accent6">
                  <a:lumMod val="50000"/>
                </a:schemeClr>
              </a:solidFill>
              <a:latin typeface="Book Antiqua" pitchFamily="18" charset="0"/>
            </a:endParaRPr>
          </a:p>
          <a:p>
            <a:pPr marL="0" indent="0">
              <a:lnSpc>
                <a:spcPct val="170000"/>
              </a:lnSpc>
              <a:buNone/>
            </a:pPr>
            <a:r>
              <a:rPr lang="en-US" i="1" u="sng" dirty="0">
                <a:solidFill>
                  <a:schemeClr val="accent6">
                    <a:lumMod val="50000"/>
                  </a:schemeClr>
                </a:solidFill>
                <a:latin typeface="Book Antiqua" pitchFamily="18" charset="0"/>
              </a:rPr>
              <a:t>Added </a:t>
            </a:r>
            <a:r>
              <a:rPr lang="en-US" i="1" u="sng" dirty="0" smtClean="0">
                <a:solidFill>
                  <a:schemeClr val="accent6">
                    <a:lumMod val="50000"/>
                  </a:schemeClr>
                </a:solidFill>
                <a:latin typeface="Book Antiqua" pitchFamily="18" charset="0"/>
              </a:rPr>
              <a:t>value features</a:t>
            </a:r>
            <a:r>
              <a:rPr lang="en-US" i="1" dirty="0" smtClean="0">
                <a:solidFill>
                  <a:schemeClr val="accent6">
                    <a:lumMod val="50000"/>
                  </a:schemeClr>
                </a:solidFill>
                <a:latin typeface="Book Antiqua" pitchFamily="18" charset="0"/>
              </a:rPr>
              <a:t>:</a:t>
            </a:r>
            <a:endParaRPr lang="bg-BG" i="1" dirty="0">
              <a:solidFill>
                <a:schemeClr val="accent6">
                  <a:lumMod val="50000"/>
                </a:schemeClr>
              </a:solidFill>
              <a:latin typeface="Book Antiqua" pitchFamily="18" charset="0"/>
            </a:endParaRPr>
          </a:p>
          <a:p>
            <a:pPr>
              <a:lnSpc>
                <a:spcPct val="170000"/>
              </a:lnSpc>
            </a:pPr>
            <a:r>
              <a:rPr lang="en-US" dirty="0">
                <a:solidFill>
                  <a:schemeClr val="accent6">
                    <a:lumMod val="50000"/>
                  </a:schemeClr>
                </a:solidFill>
                <a:latin typeface="Book Antiqua" pitchFamily="18" charset="0"/>
              </a:rPr>
              <a:t>FAQ</a:t>
            </a:r>
            <a:endParaRPr lang="bg-BG" dirty="0">
              <a:solidFill>
                <a:schemeClr val="accent6">
                  <a:lumMod val="50000"/>
                </a:schemeClr>
              </a:solidFill>
              <a:latin typeface="Book Antiqua" pitchFamily="18" charset="0"/>
            </a:endParaRPr>
          </a:p>
          <a:p>
            <a:pPr>
              <a:lnSpc>
                <a:spcPct val="170000"/>
              </a:lnSpc>
            </a:pPr>
            <a:r>
              <a:rPr lang="en-US" dirty="0">
                <a:solidFill>
                  <a:schemeClr val="accent6">
                    <a:lumMod val="50000"/>
                  </a:schemeClr>
                </a:solidFill>
                <a:latin typeface="Book Antiqua" pitchFamily="18" charset="0"/>
              </a:rPr>
              <a:t>Q &amp; A </a:t>
            </a:r>
            <a:r>
              <a:rPr lang="en-US" dirty="0" smtClean="0">
                <a:solidFill>
                  <a:schemeClr val="accent6">
                    <a:lumMod val="50000"/>
                  </a:schemeClr>
                </a:solidFill>
                <a:latin typeface="Book Antiqua" pitchFamily="18" charset="0"/>
              </a:rPr>
              <a:t>sessions</a:t>
            </a:r>
          </a:p>
          <a:p>
            <a:pPr>
              <a:lnSpc>
                <a:spcPct val="170000"/>
              </a:lnSpc>
            </a:pPr>
            <a:r>
              <a:rPr lang="en-US" dirty="0" smtClean="0">
                <a:solidFill>
                  <a:schemeClr val="accent6">
                    <a:lumMod val="50000"/>
                  </a:schemeClr>
                </a:solidFill>
                <a:latin typeface="Book Antiqua" pitchFamily="18" charset="0"/>
              </a:rPr>
              <a:t>Accessibility via mobile phones</a:t>
            </a:r>
            <a:endParaRPr lang="bg-BG" dirty="0">
              <a:solidFill>
                <a:schemeClr val="accent6">
                  <a:lumMod val="50000"/>
                </a:schemeClr>
              </a:solidFill>
              <a:latin typeface="Book Antiqua" pitchFamily="18" charset="0"/>
            </a:endParaRPr>
          </a:p>
          <a:p>
            <a:endParaRPr lang="bg-BG" dirty="0"/>
          </a:p>
        </p:txBody>
      </p:sp>
    </p:spTree>
    <p:extLst>
      <p:ext uri="{BB962C8B-B14F-4D97-AF65-F5344CB8AC3E}">
        <p14:creationId xmlns:p14="http://schemas.microsoft.com/office/powerpoint/2010/main" val="28356981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accent6">
                    <a:lumMod val="50000"/>
                  </a:schemeClr>
                </a:solidFill>
                <a:latin typeface="Book Antiqua" pitchFamily="18" charset="0"/>
              </a:rPr>
              <a:t>The Enriched Virtual Classroom –</a:t>
            </a:r>
            <a:br>
              <a:rPr lang="en-US" sz="3200" b="1" dirty="0" smtClean="0">
                <a:solidFill>
                  <a:schemeClr val="accent6">
                    <a:lumMod val="50000"/>
                  </a:schemeClr>
                </a:solidFill>
                <a:latin typeface="Book Antiqua" pitchFamily="18" charset="0"/>
              </a:rPr>
            </a:br>
            <a:r>
              <a:rPr lang="en-US" sz="3200" b="1" dirty="0" smtClean="0">
                <a:solidFill>
                  <a:schemeClr val="accent6">
                    <a:lumMod val="50000"/>
                  </a:schemeClr>
                </a:solidFill>
                <a:latin typeface="Book Antiqua" pitchFamily="18" charset="0"/>
              </a:rPr>
              <a:t>Creating Synergies</a:t>
            </a:r>
            <a:endParaRPr lang="bg-BG" sz="3200" b="1" dirty="0">
              <a:solidFill>
                <a:schemeClr val="accent6">
                  <a:lumMod val="50000"/>
                </a:schemeClr>
              </a:solidFill>
              <a:latin typeface="Book Antiqua" pitchFamily="18" charset="0"/>
            </a:endParaRPr>
          </a:p>
        </p:txBody>
      </p:sp>
      <p:sp>
        <p:nvSpPr>
          <p:cNvPr id="3" name="Content Placeholder 2"/>
          <p:cNvSpPr>
            <a:spLocks noGrp="1"/>
          </p:cNvSpPr>
          <p:nvPr>
            <p:ph sz="half" idx="1"/>
          </p:nvPr>
        </p:nvSpPr>
        <p:spPr>
          <a:xfrm>
            <a:off x="363416" y="1371600"/>
            <a:ext cx="6084276" cy="4595446"/>
          </a:xfrm>
        </p:spPr>
        <p:txBody>
          <a:bodyPr>
            <a:noAutofit/>
          </a:bodyPr>
          <a:lstStyle/>
          <a:p>
            <a:pPr marL="0" indent="0">
              <a:buNone/>
            </a:pPr>
            <a:r>
              <a:rPr lang="en-US" sz="2400" i="1" dirty="0" smtClean="0">
                <a:solidFill>
                  <a:schemeClr val="accent6">
                    <a:lumMod val="50000"/>
                  </a:schemeClr>
                </a:solidFill>
                <a:latin typeface="Book Antiqua" pitchFamily="18" charset="0"/>
              </a:rPr>
              <a:t>It </a:t>
            </a:r>
            <a:r>
              <a:rPr lang="en-US" sz="2400" i="1" dirty="0">
                <a:solidFill>
                  <a:schemeClr val="accent6">
                    <a:lumMod val="50000"/>
                  </a:schemeClr>
                </a:solidFill>
                <a:latin typeface="Book Antiqua" pitchFamily="18" charset="0"/>
              </a:rPr>
              <a:t>is not a given that new learning activities will improve the learning outcomes of your trainees. For the new activity to add value, it should be synergistic.</a:t>
            </a:r>
            <a:endParaRPr lang="bg-BG" sz="2400" i="1" dirty="0">
              <a:solidFill>
                <a:schemeClr val="accent6">
                  <a:lumMod val="50000"/>
                </a:schemeClr>
              </a:solidFill>
              <a:latin typeface="Book Antiqua" pitchFamily="18" charset="0"/>
            </a:endParaRPr>
          </a:p>
          <a:p>
            <a:pPr marL="0" indent="0">
              <a:buNone/>
            </a:pPr>
            <a:r>
              <a:rPr lang="en-US" sz="2400" i="1" dirty="0">
                <a:solidFill>
                  <a:schemeClr val="accent6">
                    <a:lumMod val="50000"/>
                  </a:schemeClr>
                </a:solidFill>
                <a:latin typeface="Book Antiqua" pitchFamily="18" charset="0"/>
              </a:rPr>
              <a:t>A simple way to understand this is that your activities should help the trainee climb up Bloom’s taxonomy. They have to be introduced to each concept (first level), helped to understand it (second level), get a chance to apply it in exercises (third level), and they then need opportunities to apply the concept in more complex situations.</a:t>
            </a:r>
            <a:endParaRPr lang="bg-BG" sz="2400" i="1" dirty="0">
              <a:solidFill>
                <a:schemeClr val="accent6">
                  <a:lumMod val="50000"/>
                </a:schemeClr>
              </a:solidFill>
              <a:latin typeface="Book Antiqua" pitchFamily="18" charset="0"/>
            </a:endParaRPr>
          </a:p>
        </p:txBody>
      </p:sp>
      <p:pic>
        <p:nvPicPr>
          <p:cNvPr id="6" name="Content Placeholder 5"/>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490954" y="1394902"/>
            <a:ext cx="4772691" cy="4533333"/>
          </a:xfrm>
          <a:prstGeom prst="rect">
            <a:avLst/>
          </a:prstGeom>
          <a:noFill/>
          <a:ln>
            <a:noFill/>
          </a:ln>
        </p:spPr>
      </p:pic>
    </p:spTree>
    <p:extLst>
      <p:ext uri="{BB962C8B-B14F-4D97-AF65-F5344CB8AC3E}">
        <p14:creationId xmlns:p14="http://schemas.microsoft.com/office/powerpoint/2010/main" val="19070291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accent6">
                    <a:lumMod val="50000"/>
                  </a:schemeClr>
                </a:solidFill>
                <a:latin typeface="Book Antiqua" pitchFamily="18" charset="0"/>
              </a:rPr>
              <a:t>The Enriched Virtual Classroom –</a:t>
            </a:r>
            <a:br>
              <a:rPr lang="en-US" sz="3200" b="1" dirty="0" smtClean="0">
                <a:solidFill>
                  <a:schemeClr val="accent6">
                    <a:lumMod val="50000"/>
                  </a:schemeClr>
                </a:solidFill>
                <a:latin typeface="Book Antiqua" pitchFamily="18" charset="0"/>
              </a:rPr>
            </a:br>
            <a:r>
              <a:rPr lang="en-US" sz="3200" b="1" dirty="0" smtClean="0">
                <a:solidFill>
                  <a:schemeClr val="accent6">
                    <a:lumMod val="50000"/>
                  </a:schemeClr>
                </a:solidFill>
                <a:latin typeface="Book Antiqua" pitchFamily="18" charset="0"/>
              </a:rPr>
              <a:t>Feedback</a:t>
            </a:r>
            <a:endParaRPr lang="bg-BG" sz="3200" b="1" dirty="0">
              <a:solidFill>
                <a:schemeClr val="accent6">
                  <a:lumMod val="50000"/>
                </a:schemeClr>
              </a:solidFill>
              <a:latin typeface="Book Antiqua" pitchFamily="18" charset="0"/>
            </a:endParaRPr>
          </a:p>
        </p:txBody>
      </p:sp>
      <p:sp>
        <p:nvSpPr>
          <p:cNvPr id="3" name="Content Placeholder 2"/>
          <p:cNvSpPr>
            <a:spLocks noGrp="1"/>
          </p:cNvSpPr>
          <p:nvPr>
            <p:ph sz="half" idx="1"/>
          </p:nvPr>
        </p:nvSpPr>
        <p:spPr>
          <a:xfrm>
            <a:off x="820615" y="1371600"/>
            <a:ext cx="10339753" cy="1875692"/>
          </a:xfrm>
        </p:spPr>
        <p:txBody>
          <a:bodyPr>
            <a:noAutofit/>
          </a:bodyPr>
          <a:lstStyle/>
          <a:p>
            <a:pPr marL="0" indent="0">
              <a:lnSpc>
                <a:spcPct val="150000"/>
              </a:lnSpc>
              <a:buNone/>
            </a:pPr>
            <a:r>
              <a:rPr lang="en-US" i="1" dirty="0">
                <a:solidFill>
                  <a:schemeClr val="accent6">
                    <a:lumMod val="50000"/>
                  </a:schemeClr>
                </a:solidFill>
                <a:latin typeface="Book Antiqua" pitchFamily="18" charset="0"/>
              </a:rPr>
              <a:t>Like an entrepreneur developing a new service, a trainer adding innovations to their course needs feedback from the audience. </a:t>
            </a:r>
            <a:endParaRPr lang="bg-BG" i="1" dirty="0">
              <a:solidFill>
                <a:schemeClr val="accent6">
                  <a:lumMod val="50000"/>
                </a:schemeClr>
              </a:solidFill>
              <a:latin typeface="Book Antiqua" pitchFamily="18" charset="0"/>
            </a:endParaRPr>
          </a:p>
        </p:txBody>
      </p:sp>
      <p:pic>
        <p:nvPicPr>
          <p:cNvPr id="7" name="Picture 8"/>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3210700" y="2760896"/>
            <a:ext cx="5110685" cy="3146667"/>
          </a:xfrm>
          <a:prstGeom prst="rect">
            <a:avLst/>
          </a:prstGeom>
          <a:noFill/>
          <a:ln>
            <a:noFill/>
          </a:ln>
        </p:spPr>
      </p:pic>
    </p:spTree>
    <p:extLst>
      <p:ext uri="{BB962C8B-B14F-4D97-AF65-F5344CB8AC3E}">
        <p14:creationId xmlns:p14="http://schemas.microsoft.com/office/powerpoint/2010/main" val="421567173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solidFill>
                  <a:schemeClr val="accent6">
                    <a:lumMod val="50000"/>
                  </a:schemeClr>
                </a:solidFill>
                <a:latin typeface="Book Antiqua" pitchFamily="18" charset="0"/>
              </a:rPr>
              <a:t>The Enriched Virtual Classroom –</a:t>
            </a:r>
            <a:br>
              <a:rPr lang="en-US" sz="3200" b="1" dirty="0" smtClean="0">
                <a:solidFill>
                  <a:schemeClr val="accent6">
                    <a:lumMod val="50000"/>
                  </a:schemeClr>
                </a:solidFill>
                <a:latin typeface="Book Antiqua" pitchFamily="18" charset="0"/>
              </a:rPr>
            </a:br>
            <a:r>
              <a:rPr lang="en-US" sz="3200" b="1" dirty="0" smtClean="0">
                <a:solidFill>
                  <a:schemeClr val="accent6">
                    <a:lumMod val="50000"/>
                  </a:schemeClr>
                </a:solidFill>
                <a:latin typeface="Book Antiqua" pitchFamily="18" charset="0"/>
              </a:rPr>
              <a:t>Feedback</a:t>
            </a:r>
            <a:endParaRPr lang="bg-BG" sz="3200" b="1" dirty="0">
              <a:solidFill>
                <a:schemeClr val="accent6">
                  <a:lumMod val="50000"/>
                </a:schemeClr>
              </a:solidFill>
              <a:latin typeface="Book Antiqua" pitchFamily="18" charset="0"/>
            </a:endParaRPr>
          </a:p>
        </p:txBody>
      </p:sp>
      <p:sp>
        <p:nvSpPr>
          <p:cNvPr id="3" name="Content Placeholder 2"/>
          <p:cNvSpPr>
            <a:spLocks noGrp="1"/>
          </p:cNvSpPr>
          <p:nvPr>
            <p:ph sz="half" idx="1"/>
          </p:nvPr>
        </p:nvSpPr>
        <p:spPr>
          <a:xfrm>
            <a:off x="363416" y="1371600"/>
            <a:ext cx="6084276" cy="4595446"/>
          </a:xfrm>
        </p:spPr>
        <p:txBody>
          <a:bodyPr>
            <a:noAutofit/>
          </a:bodyPr>
          <a:lstStyle/>
          <a:p>
            <a:pPr marL="0" indent="0">
              <a:buNone/>
            </a:pPr>
            <a:r>
              <a:rPr lang="en-US" i="1" dirty="0">
                <a:solidFill>
                  <a:schemeClr val="accent6">
                    <a:lumMod val="50000"/>
                  </a:schemeClr>
                </a:solidFill>
                <a:latin typeface="Book Antiqua" pitchFamily="18" charset="0"/>
              </a:rPr>
              <a:t>Generally, there are three kinds of feedback you should gather that will help you see with great detail how your course can be improved:</a:t>
            </a:r>
            <a:endParaRPr lang="bg-BG" i="1" dirty="0">
              <a:solidFill>
                <a:schemeClr val="accent6">
                  <a:lumMod val="50000"/>
                </a:schemeClr>
              </a:solidFill>
              <a:latin typeface="Book Antiqua" pitchFamily="18" charset="0"/>
            </a:endParaRPr>
          </a:p>
          <a:p>
            <a:pPr lvl="0">
              <a:lnSpc>
                <a:spcPct val="150000"/>
              </a:lnSpc>
            </a:pPr>
            <a:r>
              <a:rPr lang="en-US" i="1" dirty="0">
                <a:solidFill>
                  <a:schemeClr val="accent6">
                    <a:lumMod val="50000"/>
                  </a:schemeClr>
                </a:solidFill>
                <a:latin typeface="Book Antiqua" pitchFamily="18" charset="0"/>
              </a:rPr>
              <a:t>Course evaluation</a:t>
            </a:r>
            <a:endParaRPr lang="bg-BG" i="1" dirty="0">
              <a:solidFill>
                <a:schemeClr val="accent6">
                  <a:lumMod val="50000"/>
                </a:schemeClr>
              </a:solidFill>
              <a:latin typeface="Book Antiqua" pitchFamily="18" charset="0"/>
            </a:endParaRPr>
          </a:p>
          <a:p>
            <a:pPr lvl="0">
              <a:lnSpc>
                <a:spcPct val="150000"/>
              </a:lnSpc>
            </a:pPr>
            <a:r>
              <a:rPr lang="en-US" i="1" dirty="0">
                <a:solidFill>
                  <a:schemeClr val="accent6">
                    <a:lumMod val="50000"/>
                  </a:schemeClr>
                </a:solidFill>
                <a:latin typeface="Book Antiqua" pitchFamily="18" charset="0"/>
              </a:rPr>
              <a:t>Immediate post-activity </a:t>
            </a:r>
            <a:r>
              <a:rPr lang="en-US" i="1" dirty="0" smtClean="0">
                <a:solidFill>
                  <a:schemeClr val="accent6">
                    <a:lumMod val="50000"/>
                  </a:schemeClr>
                </a:solidFill>
                <a:latin typeface="Book Antiqua" pitchFamily="18" charset="0"/>
              </a:rPr>
              <a:t>feedback</a:t>
            </a:r>
          </a:p>
          <a:p>
            <a:pPr lvl="0">
              <a:lnSpc>
                <a:spcPct val="150000"/>
              </a:lnSpc>
            </a:pPr>
            <a:r>
              <a:rPr lang="en-US" i="1" dirty="0" smtClean="0">
                <a:solidFill>
                  <a:schemeClr val="accent6">
                    <a:lumMod val="50000"/>
                  </a:schemeClr>
                </a:solidFill>
                <a:latin typeface="Book Antiqua" pitchFamily="18" charset="0"/>
              </a:rPr>
              <a:t>Usage </a:t>
            </a:r>
            <a:r>
              <a:rPr lang="en-US" i="1" dirty="0">
                <a:solidFill>
                  <a:schemeClr val="accent6">
                    <a:lumMod val="50000"/>
                  </a:schemeClr>
                </a:solidFill>
                <a:latin typeface="Book Antiqua" pitchFamily="18" charset="0"/>
              </a:rPr>
              <a:t>data</a:t>
            </a:r>
            <a:endParaRPr lang="bg-BG" i="1" dirty="0">
              <a:solidFill>
                <a:schemeClr val="accent6">
                  <a:lumMod val="50000"/>
                </a:schemeClr>
              </a:solidFill>
              <a:latin typeface="Book Antiqua" pitchFamily="18" charset="0"/>
            </a:endParaRPr>
          </a:p>
        </p:txBody>
      </p:sp>
      <p:pic>
        <p:nvPicPr>
          <p:cNvPr id="7" name="Picture 10"/>
          <p:cNvPicPr>
            <a:picLocks noGrp="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6476499" y="1667178"/>
            <a:ext cx="4573002" cy="3988782"/>
          </a:xfrm>
          <a:prstGeom prst="rect">
            <a:avLst/>
          </a:prstGeom>
          <a:noFill/>
          <a:ln>
            <a:noFill/>
          </a:ln>
        </p:spPr>
      </p:pic>
    </p:spTree>
    <p:extLst>
      <p:ext uri="{BB962C8B-B14F-4D97-AF65-F5344CB8AC3E}">
        <p14:creationId xmlns:p14="http://schemas.microsoft.com/office/powerpoint/2010/main" val="7818300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aşlık 2">
            <a:extLst>
              <a:ext uri="{FF2B5EF4-FFF2-40B4-BE49-F238E27FC236}">
                <a16:creationId xmlns:a16="http://schemas.microsoft.com/office/drawing/2014/main" xmlns="" id="{200B3D2B-613A-41BE-987D-E6A1324B456D}"/>
              </a:ext>
            </a:extLst>
          </p:cNvPr>
          <p:cNvSpPr txBox="1">
            <a:spLocks/>
          </p:cNvSpPr>
          <p:nvPr/>
        </p:nvSpPr>
        <p:spPr>
          <a:xfrm>
            <a:off x="6705600" y="1346490"/>
            <a:ext cx="5486400" cy="2358002"/>
          </a:xfrm>
          <a:prstGeom prst="rect">
            <a:avLst/>
          </a:prstGeom>
          <a:solidFill>
            <a:sysClr val="window" lastClr="FFFFFF"/>
          </a:solidFill>
          <a:effectLst/>
        </p:spPr>
        <p:txBody>
          <a:bodyPr vert="horz" lIns="180000" tIns="135000" rIns="252000" bIns="180000" rtlCol="0" anchor="t">
            <a:noAutofit/>
          </a:bodyPr>
          <a:lstStyle>
            <a:lvl1pPr algn="r" defTabSz="457200" rtl="0" eaLnBrk="1" latinLnBrk="0" hangingPunct="1">
              <a:spcBef>
                <a:spcPct val="0"/>
              </a:spcBef>
              <a:buNone/>
              <a:defRPr lang="en-ZA" sz="3600" b="1" kern="1200" cap="none" spc="-225" dirty="0">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MODULE</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t>
            </a: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5</a:t>
            </a:r>
            <a: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t/>
            </a:r>
            <a:br>
              <a:rPr kumimoji="0" lang="tr-TR" sz="4500" b="1" i="0" u="none" strike="noStrike" kern="1200" cap="none" spc="-225" normalizeH="0" baseline="0" noProof="0" dirty="0" smtClean="0">
                <a:ln w="3175" cmpd="sng">
                  <a:noFill/>
                </a:ln>
                <a:solidFill>
                  <a:sysClr val="windowText" lastClr="000000"/>
                </a:solidFill>
                <a:effectLst/>
                <a:uLnTx/>
                <a:uFillTx/>
                <a:latin typeface="Calisto MT" pitchFamily="18" charset="0"/>
              </a:rPr>
            </a:b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New Methods &amp; </a:t>
            </a:r>
          </a:p>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4500" b="1" i="0" u="none" strike="noStrike" kern="1200" cap="none" spc="-225" normalizeH="0" baseline="0" noProof="0" dirty="0" smtClean="0">
                <a:ln w="3175" cmpd="sng">
                  <a:noFill/>
                </a:ln>
                <a:solidFill>
                  <a:sysClr val="windowText" lastClr="000000"/>
                </a:solidFill>
                <a:effectLst/>
                <a:uLnTx/>
                <a:uFillTx/>
                <a:latin typeface="Calisto MT" pitchFamily="18" charset="0"/>
              </a:rPr>
              <a:t>Practices</a:t>
            </a:r>
            <a:endParaRPr kumimoji="0" lang="tr-TR" sz="4500" b="1" i="0" u="none" strike="noStrike" kern="1200" cap="none" spc="-225" normalizeH="0" baseline="0" noProof="0" dirty="0">
              <a:ln w="3175" cmpd="sng">
                <a:noFill/>
              </a:ln>
              <a:solidFill>
                <a:sysClr val="windowText" lastClr="000000"/>
              </a:solidFill>
              <a:effectLst/>
              <a:uLnTx/>
              <a:uFillTx/>
              <a:latin typeface="Calisto MT" pitchFamily="18" charset="0"/>
            </a:endParaRPr>
          </a:p>
        </p:txBody>
      </p:sp>
      <p:sp>
        <p:nvSpPr>
          <p:cNvPr id="6" name="Metin Yer Tutucusu 13">
            <a:extLst>
              <a:ext uri="{FF2B5EF4-FFF2-40B4-BE49-F238E27FC236}">
                <a16:creationId xmlns:a16="http://schemas.microsoft.com/office/drawing/2014/main" xmlns="" id="{F278402B-CA7D-4F5B-B3FA-ED74AB3CFB6C}"/>
              </a:ext>
            </a:extLst>
          </p:cNvPr>
          <p:cNvSpPr txBox="1">
            <a:spLocks/>
          </p:cNvSpPr>
          <p:nvPr/>
        </p:nvSpPr>
        <p:spPr>
          <a:xfrm>
            <a:off x="6053071" y="3858715"/>
            <a:ext cx="5543984" cy="1100565"/>
          </a:xfrm>
          <a:prstGeom prst="rect">
            <a:avLst/>
          </a:prstGeom>
          <a:solidFill>
            <a:sysClr val="windowText" lastClr="000000">
              <a:alpha val="80000"/>
            </a:sysClr>
          </a:solidFill>
        </p:spPr>
        <p:txBody>
          <a:bodyPr vert="horz" lIns="180000" tIns="180000" rIns="252000" bIns="180000" rtlCol="0" anchor="ctr">
            <a:norm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1pPr>
            <a:lvl2pPr marL="200025"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2pPr>
            <a:lvl3pPr marL="40719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3pPr>
            <a:lvl4pPr marL="607219"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4pPr>
            <a:lvl5pPr marL="807244" indent="0" algn="r" defTabSz="457200" rtl="0" eaLnBrk="1" latinLnBrk="0" hangingPunct="1">
              <a:spcBef>
                <a:spcPct val="20000"/>
              </a:spcBef>
              <a:spcAft>
                <a:spcPts val="600"/>
              </a:spcAft>
              <a:buClr>
                <a:schemeClr val="accent1">
                  <a:lumMod val="75000"/>
                </a:schemeClr>
              </a:buClr>
              <a:buSzPct val="145000"/>
              <a:buFont typeface="Arial"/>
              <a:buNone/>
              <a:defRPr sz="1350" kern="1200" cap="none">
                <a:solidFill>
                  <a:schemeClr val="bg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marR="0" lvl="0" indent="0" algn="r" defTabSz="457200" rtl="0" eaLnBrk="1" fontAlgn="auto" latinLnBrk="0" hangingPunct="1">
              <a:lnSpc>
                <a:spcPct val="100000"/>
              </a:lnSpc>
              <a:spcBef>
                <a:spcPct val="20000"/>
              </a:spcBef>
              <a:spcAft>
                <a:spcPts val="600"/>
              </a:spcAft>
              <a:buClr>
                <a:srgbClr val="30ACEC">
                  <a:lumMod val="75000"/>
                </a:srgbClr>
              </a:buClr>
              <a:buSzPct val="145000"/>
              <a:buFont typeface="Arial"/>
              <a:buNone/>
              <a:tabLst/>
              <a:defRPr/>
            </a:pPr>
            <a:r>
              <a:rPr kumimoji="0" lang="en-US" sz="2400" b="1" i="0" u="none" strike="noStrike" kern="1200" cap="none" spc="0" normalizeH="0" baseline="0" noProof="0" dirty="0" smtClean="0">
                <a:ln>
                  <a:noFill/>
                </a:ln>
                <a:solidFill>
                  <a:sysClr val="window" lastClr="FFFFFF"/>
                </a:solidFill>
                <a:effectLst/>
                <a:uLnTx/>
                <a:uFillTx/>
                <a:latin typeface="Calisto MT" pitchFamily="18" charset="0"/>
              </a:rPr>
              <a:t>THANK  YOU!</a:t>
            </a:r>
            <a:endParaRPr kumimoji="0" lang="tr-TR" sz="2400" b="1" i="0" u="none" strike="noStrike" kern="1200" cap="none" spc="0" normalizeH="0" baseline="0" noProof="0" dirty="0">
              <a:ln>
                <a:noFill/>
              </a:ln>
              <a:solidFill>
                <a:sysClr val="window" lastClr="FFFFFF"/>
              </a:solidFill>
              <a:effectLst/>
              <a:uLnTx/>
              <a:uFillTx/>
              <a:latin typeface="Calisto MT" pitchFamily="18" charset="0"/>
            </a:endParaRP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6807200" cy="5008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l="20139" t="8691" r="56837" b="6512"/>
          <a:stretch>
            <a:fillRect/>
          </a:stretch>
        </p:blipFill>
        <p:spPr bwMode="auto">
          <a:xfrm rot="19821955">
            <a:off x="4286146" y="1972286"/>
            <a:ext cx="1243013"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804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528034" y="488255"/>
            <a:ext cx="8466668" cy="523220"/>
          </a:xfrm>
          <a:prstGeom prst="rect">
            <a:avLst/>
          </a:prstGeom>
        </p:spPr>
        <p:txBody>
          <a:bodyPr wrap="square">
            <a:spAutoFit/>
          </a:bodyPr>
          <a:lstStyle/>
          <a:p>
            <a:r>
              <a:rPr lang="bg-BG" sz="2800" b="1" dirty="0">
                <a:solidFill>
                  <a:schemeClr val="accent6">
                    <a:lumMod val="50000"/>
                  </a:schemeClr>
                </a:solidFill>
                <a:latin typeface="Book Antiqua" pitchFamily="18" charset="0"/>
              </a:rPr>
              <a:t>What are the 6 </a:t>
            </a:r>
            <a:r>
              <a:rPr lang="en-US" sz="2800" b="1" dirty="0" smtClean="0">
                <a:solidFill>
                  <a:schemeClr val="accent6">
                    <a:lumMod val="50000"/>
                  </a:schemeClr>
                </a:solidFill>
                <a:latin typeface="Book Antiqua" pitchFamily="18" charset="0"/>
              </a:rPr>
              <a:t>Main </a:t>
            </a:r>
            <a:r>
              <a:rPr lang="bg-BG" sz="2800" b="1" dirty="0" smtClean="0">
                <a:solidFill>
                  <a:schemeClr val="accent6">
                    <a:lumMod val="50000"/>
                  </a:schemeClr>
                </a:solidFill>
                <a:latin typeface="Book Antiqua" pitchFamily="18" charset="0"/>
              </a:rPr>
              <a:t>Blended </a:t>
            </a:r>
            <a:r>
              <a:rPr lang="bg-BG" sz="2800" b="1" dirty="0" err="1">
                <a:solidFill>
                  <a:schemeClr val="accent6">
                    <a:lumMod val="50000"/>
                  </a:schemeClr>
                </a:solidFill>
                <a:latin typeface="Book Antiqua" pitchFamily="18" charset="0"/>
              </a:rPr>
              <a:t>Learning</a:t>
            </a:r>
            <a:r>
              <a:rPr lang="bg-BG" sz="2800" b="1" dirty="0">
                <a:solidFill>
                  <a:schemeClr val="accent6">
                    <a:lumMod val="50000"/>
                  </a:schemeClr>
                </a:solidFill>
                <a:latin typeface="Book Antiqua" pitchFamily="18" charset="0"/>
              </a:rPr>
              <a:t> Models?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1362" y="1118718"/>
            <a:ext cx="5629275"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64973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528034" y="488255"/>
            <a:ext cx="8466668" cy="523220"/>
          </a:xfrm>
          <a:prstGeom prst="rect">
            <a:avLst/>
          </a:prstGeom>
        </p:spPr>
        <p:txBody>
          <a:bodyPr wrap="square">
            <a:spAutoFit/>
          </a:bodyPr>
          <a:lstStyle/>
          <a:p>
            <a:r>
              <a:rPr lang="en-US" sz="2800" b="1" dirty="0" smtClean="0">
                <a:solidFill>
                  <a:schemeClr val="accent6">
                    <a:lumMod val="50000"/>
                  </a:schemeClr>
                </a:solidFill>
                <a:latin typeface="Book Antiqua" pitchFamily="18" charset="0"/>
              </a:rPr>
              <a:t>1. Face-to-face Driver Model</a:t>
            </a:r>
            <a:endParaRPr lang="bg-BG" sz="2800" b="1" dirty="0">
              <a:solidFill>
                <a:schemeClr val="accent6">
                  <a:lumMod val="50000"/>
                </a:schemeClr>
              </a:solidFill>
              <a:latin typeface="Book Antiqua" pitchFamily="18" charset="0"/>
            </a:endParaRPr>
          </a:p>
        </p:txBody>
      </p:sp>
      <p:sp>
        <p:nvSpPr>
          <p:cNvPr id="3" name="Rounded Rectangle 2"/>
          <p:cNvSpPr/>
          <p:nvPr/>
        </p:nvSpPr>
        <p:spPr>
          <a:xfrm>
            <a:off x="1390918" y="1011476"/>
            <a:ext cx="9002333" cy="169655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g-BG" sz="1600" dirty="0">
                <a:solidFill>
                  <a:schemeClr val="accent6">
                    <a:lumMod val="50000"/>
                  </a:schemeClr>
                </a:solidFill>
                <a:latin typeface="Book Antiqua" pitchFamily="18" charset="0"/>
              </a:rPr>
              <a:t>Learners join a live webinar or meeting (like Zoom or Google Meet), receive live instruction, and at the conclusion of each session are given homework or assignments to be completed before the next </a:t>
            </a:r>
            <a:r>
              <a:rPr lang="bg-BG" sz="1600" dirty="0" smtClean="0">
                <a:solidFill>
                  <a:schemeClr val="accent6">
                    <a:lumMod val="50000"/>
                  </a:schemeClr>
                </a:solidFill>
                <a:latin typeface="Book Antiqua" pitchFamily="18" charset="0"/>
              </a:rPr>
              <a:t>session</a:t>
            </a:r>
            <a:r>
              <a:rPr lang="en-US" sz="1600" dirty="0" smtClean="0">
                <a:solidFill>
                  <a:schemeClr val="accent6">
                    <a:lumMod val="50000"/>
                  </a:schemeClr>
                </a:solidFill>
                <a:latin typeface="Book Antiqua" pitchFamily="18" charset="0"/>
              </a:rPr>
              <a:t>.</a:t>
            </a:r>
            <a:r>
              <a:rPr lang="bg-BG" sz="1600" dirty="0" smtClean="0">
                <a:latin typeface="Book Antiqua" pitchFamily="18" charset="0"/>
              </a:rPr>
              <a:t>.</a:t>
            </a:r>
            <a:endParaRPr lang="en-US" sz="1600" dirty="0" smtClean="0">
              <a:latin typeface="Book Antiqua" pitchFamily="18" charset="0"/>
            </a:endParaRPr>
          </a:p>
          <a:p>
            <a:pPr algn="ctr"/>
            <a:r>
              <a:rPr lang="hy-AM" sz="1600" dirty="0">
                <a:solidFill>
                  <a:srgbClr val="FF0000"/>
                </a:solidFill>
                <a:latin typeface="Book Antiqua" pitchFamily="18" charset="0"/>
              </a:rPr>
              <a:t>Սովորողները միանում են կենդանի վեբինարին կամ հանդիպմանը (օրինակ՝ </a:t>
            </a:r>
            <a:r>
              <a:rPr lang="en-US" sz="1600" dirty="0">
                <a:solidFill>
                  <a:srgbClr val="FF0000"/>
                </a:solidFill>
                <a:latin typeface="Book Antiqua" pitchFamily="18" charset="0"/>
              </a:rPr>
              <a:t>Zoom-</a:t>
            </a:r>
            <a:r>
              <a:rPr lang="hy-AM" sz="1600" dirty="0">
                <a:solidFill>
                  <a:srgbClr val="FF0000"/>
                </a:solidFill>
                <a:latin typeface="Book Antiqua" pitchFamily="18" charset="0"/>
              </a:rPr>
              <a:t>ը կամ </a:t>
            </a:r>
            <a:r>
              <a:rPr lang="en-US" sz="1600" dirty="0">
                <a:solidFill>
                  <a:srgbClr val="FF0000"/>
                </a:solidFill>
                <a:latin typeface="Book Antiqua" pitchFamily="18" charset="0"/>
              </a:rPr>
              <a:t>Google Meet-</a:t>
            </a:r>
            <a:r>
              <a:rPr lang="hy-AM" sz="1600" dirty="0">
                <a:solidFill>
                  <a:srgbClr val="FF0000"/>
                </a:solidFill>
                <a:latin typeface="Book Antiqua" pitchFamily="18" charset="0"/>
              </a:rPr>
              <a:t>ը), ստանում են ուղիղ ուսուցում և յուրաքանչյուր նիստի ավարտին տրվում են տնային առաջադրանքներ կամ առաջադրանքներ, որոնք պետք է ավարտվեն մինչև հաջորդ նիստը:</a:t>
            </a:r>
            <a:endParaRPr lang="bg-BG" sz="1600" dirty="0">
              <a:solidFill>
                <a:srgbClr val="FF0000"/>
              </a:solidFill>
              <a:latin typeface="Book Antiqua" pitchFamily="18" charset="0"/>
            </a:endParaRPr>
          </a:p>
        </p:txBody>
      </p:sp>
      <p:sp>
        <p:nvSpPr>
          <p:cNvPr id="4" name="Rounded Rectangle 3"/>
          <p:cNvSpPr/>
          <p:nvPr/>
        </p:nvSpPr>
        <p:spPr>
          <a:xfrm>
            <a:off x="1043188" y="2820473"/>
            <a:ext cx="4443211" cy="27303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b="1" dirty="0" smtClean="0">
                <a:solidFill>
                  <a:schemeClr val="accent6">
                    <a:lumMod val="50000"/>
                  </a:schemeClr>
                </a:solidFill>
                <a:latin typeface="Book Antiqua" pitchFamily="18" charset="0"/>
              </a:rPr>
              <a:t>Benefits</a:t>
            </a:r>
            <a:r>
              <a:rPr lang="en-US" sz="1500" dirty="0" smtClean="0">
                <a:solidFill>
                  <a:schemeClr val="accent6">
                    <a:lumMod val="50000"/>
                  </a:schemeClr>
                </a:solidFill>
                <a:latin typeface="Book Antiqua" pitchFamily="18" charset="0"/>
              </a:rPr>
              <a:t>:</a:t>
            </a:r>
          </a:p>
          <a:p>
            <a:pPr marL="285750" indent="-285750" algn="just">
              <a:buFont typeface="Wingdings" pitchFamily="2" charset="2"/>
              <a:buChar char="§"/>
            </a:pPr>
            <a:r>
              <a:rPr lang="en-US" sz="1500" dirty="0">
                <a:solidFill>
                  <a:schemeClr val="accent6">
                    <a:lumMod val="50000"/>
                  </a:schemeClr>
                </a:solidFill>
                <a:latin typeface="Book Antiqua" pitchFamily="18" charset="0"/>
              </a:rPr>
              <a:t>E</a:t>
            </a:r>
            <a:r>
              <a:rPr lang="bg-BG" sz="1500" dirty="0" smtClean="0">
                <a:solidFill>
                  <a:schemeClr val="accent6">
                    <a:lumMod val="50000"/>
                  </a:schemeClr>
                </a:solidFill>
                <a:latin typeface="Book Antiqua" pitchFamily="18" charset="0"/>
              </a:rPr>
              <a:t>xtremely </a:t>
            </a:r>
            <a:r>
              <a:rPr lang="bg-BG" sz="1500" dirty="0">
                <a:solidFill>
                  <a:schemeClr val="accent6">
                    <a:lumMod val="50000"/>
                  </a:schemeClr>
                </a:solidFill>
                <a:latin typeface="Book Antiqua" pitchFamily="18" charset="0"/>
              </a:rPr>
              <a:t>effective for learners who need more extrinsic </a:t>
            </a:r>
            <a:r>
              <a:rPr lang="bg-BG" sz="1500" dirty="0" smtClean="0">
                <a:solidFill>
                  <a:schemeClr val="accent6">
                    <a:lumMod val="50000"/>
                  </a:schemeClr>
                </a:solidFill>
                <a:latin typeface="Book Antiqua" pitchFamily="18" charset="0"/>
              </a:rPr>
              <a:t>motivation</a:t>
            </a:r>
            <a:endParaRPr lang="en-US" sz="1500" dirty="0" smtClean="0">
              <a:solidFill>
                <a:schemeClr val="accent6">
                  <a:lumMod val="50000"/>
                </a:schemeClr>
              </a:solidFill>
              <a:latin typeface="Book Antiqua" pitchFamily="18" charset="0"/>
            </a:endParaRPr>
          </a:p>
          <a:p>
            <a:pPr marL="285750" indent="-285750" algn="just">
              <a:buFont typeface="Wingdings" pitchFamily="2" charset="2"/>
              <a:buChar char="§"/>
            </a:pPr>
            <a:r>
              <a:rPr lang="en-US" sz="1500" dirty="0" smtClean="0">
                <a:solidFill>
                  <a:schemeClr val="accent6">
                    <a:lumMod val="50000"/>
                  </a:schemeClr>
                </a:solidFill>
                <a:latin typeface="Book Antiqua" pitchFamily="18" charset="0"/>
              </a:rPr>
              <a:t>I</a:t>
            </a:r>
            <a:r>
              <a:rPr lang="bg-BG" sz="1500" dirty="0" smtClean="0">
                <a:solidFill>
                  <a:schemeClr val="accent6">
                    <a:lumMod val="50000"/>
                  </a:schemeClr>
                </a:solidFill>
                <a:latin typeface="Book Antiqua" pitchFamily="18" charset="0"/>
              </a:rPr>
              <a:t>t </a:t>
            </a:r>
            <a:r>
              <a:rPr lang="bg-BG" sz="1500" dirty="0">
                <a:solidFill>
                  <a:schemeClr val="accent6">
                    <a:lumMod val="50000"/>
                  </a:schemeClr>
                </a:solidFill>
                <a:latin typeface="Book Antiqua" pitchFamily="18" charset="0"/>
              </a:rPr>
              <a:t>can also be a good option for those who are less technically adept</a:t>
            </a:r>
            <a:r>
              <a:rPr lang="bg-BG" sz="1500" dirty="0" smtClean="0">
                <a:solidFill>
                  <a:schemeClr val="accent6">
                    <a:lumMod val="50000"/>
                  </a:schemeClr>
                </a:solidFill>
              </a:rPr>
              <a:t>.</a:t>
            </a:r>
            <a:endParaRPr lang="en-US" sz="1500" dirty="0" smtClean="0">
              <a:solidFill>
                <a:schemeClr val="accent6">
                  <a:lumMod val="50000"/>
                </a:schemeClr>
              </a:solidFill>
            </a:endParaRPr>
          </a:p>
          <a:p>
            <a:pPr marL="285750" indent="-285750" algn="just">
              <a:buFont typeface="Wingdings" pitchFamily="2" charset="2"/>
              <a:buChar char="§"/>
            </a:pPr>
            <a:r>
              <a:rPr lang="hy-AM" sz="1500" dirty="0">
                <a:solidFill>
                  <a:srgbClr val="FF0000"/>
                </a:solidFill>
              </a:rPr>
              <a:t>Օգուտները:Չափազանց արդյունավետ է սովորողների համար, ովքեր ավելի շատ արտաքին մոտիվացիայի կարիք ունենԱյն կարող է նաև լավ տարբերակ լինել նրանց համար, ովքեր տեխնիկապես ավելի քիչ են տիրապետում:</a:t>
            </a:r>
            <a:endParaRPr lang="bg-BG" sz="1500" dirty="0">
              <a:solidFill>
                <a:srgbClr val="FF0000"/>
              </a:solidFill>
            </a:endParaRPr>
          </a:p>
        </p:txBody>
      </p:sp>
      <p:sp>
        <p:nvSpPr>
          <p:cNvPr id="6" name="Rounded Rectangle 5"/>
          <p:cNvSpPr/>
          <p:nvPr/>
        </p:nvSpPr>
        <p:spPr>
          <a:xfrm>
            <a:off x="6735651" y="2820473"/>
            <a:ext cx="4144850" cy="26401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chemeClr val="accent6">
                    <a:lumMod val="50000"/>
                  </a:schemeClr>
                </a:solidFill>
                <a:latin typeface="Book Antiqua" pitchFamily="18" charset="0"/>
              </a:rPr>
              <a:t>Drawbacks</a:t>
            </a:r>
            <a:r>
              <a:rPr lang="en-US" sz="1600" dirty="0" smtClean="0">
                <a:solidFill>
                  <a:schemeClr val="accent6">
                    <a:lumMod val="50000"/>
                  </a:schemeClr>
                </a:solidFill>
                <a:latin typeface="Book Antiqua" pitchFamily="18" charset="0"/>
              </a:rPr>
              <a:t>:</a:t>
            </a:r>
            <a:endParaRPr lang="en-US" sz="1600" dirty="0">
              <a:solidFill>
                <a:schemeClr val="accent6">
                  <a:lumMod val="50000"/>
                </a:schemeClr>
              </a:solidFill>
              <a:latin typeface="Book Antiqua" pitchFamily="18" charset="0"/>
            </a:endParaRPr>
          </a:p>
          <a:p>
            <a:pPr marL="285750" indent="-285750" algn="just">
              <a:buFont typeface="Wingdings" pitchFamily="2" charset="2"/>
              <a:buChar char="§"/>
            </a:pPr>
            <a:r>
              <a:rPr lang="bg-BG" sz="1600" dirty="0">
                <a:solidFill>
                  <a:schemeClr val="accent6">
                    <a:lumMod val="50000"/>
                  </a:schemeClr>
                </a:solidFill>
                <a:latin typeface="Book Antiqua" pitchFamily="18" charset="0"/>
              </a:rPr>
              <a:t>The </a:t>
            </a:r>
            <a:r>
              <a:rPr lang="bg-BG" sz="1600" i="1" dirty="0">
                <a:solidFill>
                  <a:schemeClr val="accent6">
                    <a:lumMod val="50000"/>
                  </a:schemeClr>
                </a:solidFill>
                <a:latin typeface="Book Antiqua" pitchFamily="18" charset="0"/>
              </a:rPr>
              <a:t>face-to-face driver learning model</a:t>
            </a:r>
            <a:r>
              <a:rPr lang="bg-BG" sz="1600" dirty="0">
                <a:solidFill>
                  <a:schemeClr val="accent6">
                    <a:lumMod val="50000"/>
                  </a:schemeClr>
                </a:solidFill>
                <a:latin typeface="Book Antiqua" pitchFamily="18" charset="0"/>
              </a:rPr>
              <a:t> obviously requires more instructor time and energy than some of the other </a:t>
            </a:r>
            <a:r>
              <a:rPr lang="bg-BG" sz="1600" dirty="0" smtClean="0">
                <a:solidFill>
                  <a:schemeClr val="accent6">
                    <a:lumMod val="50000"/>
                  </a:schemeClr>
                </a:solidFill>
                <a:latin typeface="Book Antiqua" pitchFamily="18" charset="0"/>
              </a:rPr>
              <a:t>models</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hy-AM" sz="1600" dirty="0">
                <a:solidFill>
                  <a:srgbClr val="FF0000"/>
                </a:solidFill>
                <a:latin typeface="Book Antiqua" pitchFamily="18" charset="0"/>
              </a:rPr>
              <a:t>Թերություններ.Վարորդի դեմ առ դեմ ուսուցման մոդելն ակնհայտորեն պահանջում է ուսուցչի ավելի շատ ժամանակ և էներգիա, քան որոշ այլ մոդելներ</a:t>
            </a:r>
            <a:endParaRPr lang="bg-BG" sz="1600" dirty="0">
              <a:solidFill>
                <a:srgbClr val="FF0000"/>
              </a:solidFill>
              <a:latin typeface="Book Antiqua" pitchFamily="18" charset="0"/>
            </a:endParaRPr>
          </a:p>
        </p:txBody>
      </p:sp>
    </p:spTree>
    <p:extLst>
      <p:ext uri="{BB962C8B-B14F-4D97-AF65-F5344CB8AC3E}">
        <p14:creationId xmlns:p14="http://schemas.microsoft.com/office/powerpoint/2010/main" val="3198286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528034" y="520936"/>
            <a:ext cx="8466668" cy="523220"/>
          </a:xfrm>
          <a:prstGeom prst="rect">
            <a:avLst/>
          </a:prstGeom>
        </p:spPr>
        <p:txBody>
          <a:bodyPr wrap="square">
            <a:spAutoFit/>
          </a:bodyPr>
          <a:lstStyle/>
          <a:p>
            <a:r>
              <a:rPr lang="en-US" sz="2800" b="1" dirty="0" smtClean="0">
                <a:solidFill>
                  <a:schemeClr val="accent6">
                    <a:lumMod val="50000"/>
                  </a:schemeClr>
                </a:solidFill>
                <a:latin typeface="Book Antiqua" pitchFamily="18" charset="0"/>
              </a:rPr>
              <a:t>2. Flipped Model</a:t>
            </a:r>
            <a:endParaRPr lang="bg-BG" sz="2800" b="1" dirty="0">
              <a:solidFill>
                <a:schemeClr val="accent6">
                  <a:lumMod val="50000"/>
                </a:schemeClr>
              </a:solidFill>
              <a:latin typeface="Book Antiqua" pitchFamily="18" charset="0"/>
            </a:endParaRPr>
          </a:p>
        </p:txBody>
      </p:sp>
      <p:sp>
        <p:nvSpPr>
          <p:cNvPr id="3" name="Rounded Rectangle 2"/>
          <p:cNvSpPr/>
          <p:nvPr/>
        </p:nvSpPr>
        <p:spPr>
          <a:xfrm>
            <a:off x="1043188" y="1166022"/>
            <a:ext cx="9837313" cy="148702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1500" dirty="0">
                <a:solidFill>
                  <a:schemeClr val="accent6">
                    <a:lumMod val="50000"/>
                  </a:schemeClr>
                </a:solidFill>
                <a:latin typeface="Book Antiqua" pitchFamily="18" charset="0"/>
              </a:rPr>
              <a:t>The flipped model is similar to the </a:t>
            </a:r>
            <a:r>
              <a:rPr lang="bg-BG" sz="1500" i="1" dirty="0">
                <a:solidFill>
                  <a:schemeClr val="accent6">
                    <a:lumMod val="50000"/>
                  </a:schemeClr>
                </a:solidFill>
                <a:latin typeface="Book Antiqua" pitchFamily="18" charset="0"/>
              </a:rPr>
              <a:t>face-to-face driver </a:t>
            </a:r>
            <a:r>
              <a:rPr lang="bg-BG" sz="1500" dirty="0">
                <a:solidFill>
                  <a:schemeClr val="accent6">
                    <a:lumMod val="50000"/>
                  </a:schemeClr>
                </a:solidFill>
                <a:latin typeface="Book Antiqua" pitchFamily="18" charset="0"/>
              </a:rPr>
              <a:t>model discussed above, except that learners are provided with learning materials and resources (</a:t>
            </a:r>
            <a:r>
              <a:rPr lang="bg-BG" sz="1500" u="sng" dirty="0">
                <a:solidFill>
                  <a:schemeClr val="accent6">
                    <a:lumMod val="50000"/>
                  </a:schemeClr>
                </a:solidFill>
                <a:latin typeface="Book Antiqua" pitchFamily="18" charset="0"/>
                <a:hlinkClick r:id="rId3"/>
              </a:rPr>
              <a:t>often distributed via an LMS</a:t>
            </a:r>
            <a:r>
              <a:rPr lang="bg-BG" sz="1500" dirty="0">
                <a:solidFill>
                  <a:schemeClr val="accent6">
                    <a:lumMod val="50000"/>
                  </a:schemeClr>
                </a:solidFill>
                <a:latin typeface="Book Antiqua" pitchFamily="18" charset="0"/>
              </a:rPr>
              <a:t>) </a:t>
            </a:r>
            <a:r>
              <a:rPr lang="bg-BG" sz="1500" i="1" dirty="0">
                <a:solidFill>
                  <a:schemeClr val="accent6">
                    <a:lumMod val="50000"/>
                  </a:schemeClr>
                </a:solidFill>
                <a:latin typeface="Book Antiqua" pitchFamily="18" charset="0"/>
              </a:rPr>
              <a:t>before</a:t>
            </a:r>
            <a:r>
              <a:rPr lang="bg-BG" sz="1500" dirty="0">
                <a:solidFill>
                  <a:schemeClr val="accent6">
                    <a:lumMod val="50000"/>
                  </a:schemeClr>
                </a:solidFill>
                <a:latin typeface="Book Antiqua" pitchFamily="18" charset="0"/>
              </a:rPr>
              <a:t> each virtual classroom experience</a:t>
            </a:r>
            <a:r>
              <a:rPr lang="bg-BG" sz="1500" dirty="0" smtClean="0">
                <a:latin typeface="Book Antiqua" pitchFamily="18" charset="0"/>
              </a:rPr>
              <a:t>.</a:t>
            </a:r>
            <a:r>
              <a:rPr lang="hy-AM" sz="2400" dirty="0">
                <a:latin typeface="Book Antiqua" pitchFamily="18" charset="0"/>
              </a:rPr>
              <a:t> </a:t>
            </a:r>
            <a:r>
              <a:rPr lang="hy-AM" sz="1500" dirty="0">
                <a:solidFill>
                  <a:srgbClr val="FF0000"/>
                </a:solidFill>
                <a:latin typeface="Book Antiqua" pitchFamily="18" charset="0"/>
              </a:rPr>
              <a:t>Շրջված մոդելը նման է վերը քննարկված դեմ առ դեմ վարորդի մոդելին, բացառությամբ այն, որ սովորողներին տրամադրվում են ուսումնական նյութեր և ռեսուրսներ (հաճախ բաժանվում են </a:t>
            </a:r>
            <a:r>
              <a:rPr lang="en-US" sz="1500" dirty="0">
                <a:solidFill>
                  <a:srgbClr val="FF0000"/>
                </a:solidFill>
                <a:latin typeface="Book Antiqua" pitchFamily="18" charset="0"/>
              </a:rPr>
              <a:t>LMS-</a:t>
            </a:r>
            <a:r>
              <a:rPr lang="hy-AM" sz="1500" dirty="0">
                <a:solidFill>
                  <a:srgbClr val="FF0000"/>
                </a:solidFill>
                <a:latin typeface="Book Antiqua" pitchFamily="18" charset="0"/>
              </a:rPr>
              <a:t>ի միջոցով) մինչ յուրաքանչյուր վիրտուալ դասարանում փորձառություն:</a:t>
            </a:r>
            <a:endParaRPr lang="bg-BG" sz="1500" dirty="0">
              <a:solidFill>
                <a:srgbClr val="FF0000"/>
              </a:solidFill>
              <a:latin typeface="Book Antiqua" pitchFamily="18" charset="0"/>
            </a:endParaRPr>
          </a:p>
        </p:txBody>
      </p:sp>
      <p:sp>
        <p:nvSpPr>
          <p:cNvPr id="4" name="Rounded Rectangle 3"/>
          <p:cNvSpPr/>
          <p:nvPr/>
        </p:nvSpPr>
        <p:spPr>
          <a:xfrm>
            <a:off x="1043188" y="2820473"/>
            <a:ext cx="4443211" cy="27303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chemeClr val="accent6">
                    <a:lumMod val="50000"/>
                  </a:schemeClr>
                </a:solidFill>
                <a:latin typeface="Book Antiqua" pitchFamily="18" charset="0"/>
              </a:rPr>
              <a:t>Benefits</a:t>
            </a:r>
            <a:r>
              <a:rPr lang="en-US" sz="1600" dirty="0" smtClean="0">
                <a:solidFill>
                  <a:schemeClr val="accent6">
                    <a:lumMod val="50000"/>
                  </a:schemeClr>
                </a:solidFill>
                <a:latin typeface="Book Antiqua" pitchFamily="18" charset="0"/>
              </a:rPr>
              <a:t>:</a:t>
            </a:r>
          </a:p>
          <a:p>
            <a:pPr marL="285750" indent="-285750" algn="just">
              <a:buFont typeface="Wingdings" pitchFamily="2" charset="2"/>
              <a:buChar char="§"/>
            </a:pPr>
            <a:r>
              <a:rPr lang="en-US" sz="1600" dirty="0">
                <a:solidFill>
                  <a:schemeClr val="accent6">
                    <a:lumMod val="50000"/>
                  </a:schemeClr>
                </a:solidFill>
                <a:latin typeface="Book Antiqua" pitchFamily="18" charset="0"/>
              </a:rPr>
              <a:t>I</a:t>
            </a:r>
            <a:r>
              <a:rPr lang="bg-BG" sz="1600" dirty="0" smtClean="0">
                <a:solidFill>
                  <a:schemeClr val="accent6">
                    <a:lumMod val="50000"/>
                  </a:schemeClr>
                </a:solidFill>
                <a:latin typeface="Book Antiqua" pitchFamily="18" charset="0"/>
              </a:rPr>
              <a:t>t </a:t>
            </a:r>
            <a:r>
              <a:rPr lang="bg-BG" sz="1600" dirty="0">
                <a:solidFill>
                  <a:schemeClr val="accent6">
                    <a:lumMod val="50000"/>
                  </a:schemeClr>
                </a:solidFill>
                <a:latin typeface="Book Antiqua" pitchFamily="18" charset="0"/>
              </a:rPr>
              <a:t>has the potential to increase the level of preparedness and interaction among learners</a:t>
            </a:r>
            <a:r>
              <a:rPr lang="bg-BG" sz="1600" dirty="0" smtClean="0">
                <a:solidFill>
                  <a:schemeClr val="accent6">
                    <a:lumMod val="50000"/>
                  </a:schemeClr>
                </a:solidFill>
                <a:latin typeface="Book Antiqua" pitchFamily="18" charset="0"/>
              </a:rPr>
              <a:t>.</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hy-AM" sz="1600" dirty="0">
                <a:solidFill>
                  <a:srgbClr val="FF0000"/>
                </a:solidFill>
                <a:latin typeface="Book Antiqua" pitchFamily="18" charset="0"/>
              </a:rPr>
              <a:t>Օգուտները:Այն ներուժ ունի բարձրացնելու պատրաստվածության մակարդակը և սովորողների միջև փոխգործակցությունը:</a:t>
            </a:r>
            <a:endParaRPr lang="bg-BG" sz="1600" dirty="0">
              <a:solidFill>
                <a:srgbClr val="FF0000"/>
              </a:solidFill>
              <a:latin typeface="Book Antiqua" pitchFamily="18" charset="0"/>
            </a:endParaRPr>
          </a:p>
        </p:txBody>
      </p:sp>
      <p:sp>
        <p:nvSpPr>
          <p:cNvPr id="6" name="Rounded Rectangle 5"/>
          <p:cNvSpPr/>
          <p:nvPr/>
        </p:nvSpPr>
        <p:spPr>
          <a:xfrm>
            <a:off x="6735651" y="2820473"/>
            <a:ext cx="4144850" cy="26401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b="1" dirty="0" smtClean="0">
                <a:solidFill>
                  <a:schemeClr val="accent6">
                    <a:lumMod val="50000"/>
                  </a:schemeClr>
                </a:solidFill>
                <a:latin typeface="Book Antiqua" pitchFamily="18" charset="0"/>
              </a:rPr>
              <a:t>Drawbacks</a:t>
            </a:r>
            <a:r>
              <a:rPr lang="en-US" sz="1500" dirty="0" smtClean="0">
                <a:solidFill>
                  <a:schemeClr val="accent6">
                    <a:lumMod val="50000"/>
                  </a:schemeClr>
                </a:solidFill>
                <a:latin typeface="Book Antiqua" pitchFamily="18" charset="0"/>
              </a:rPr>
              <a:t>:</a:t>
            </a:r>
            <a:endParaRPr lang="en-US" sz="1500" dirty="0">
              <a:solidFill>
                <a:schemeClr val="accent6">
                  <a:lumMod val="50000"/>
                </a:schemeClr>
              </a:solidFill>
              <a:latin typeface="Book Antiqua" pitchFamily="18" charset="0"/>
            </a:endParaRPr>
          </a:p>
          <a:p>
            <a:pPr marL="285750" indent="-285750" algn="just">
              <a:buFont typeface="Wingdings" pitchFamily="2" charset="2"/>
              <a:buChar char="§"/>
            </a:pPr>
            <a:r>
              <a:rPr lang="en-US" sz="1500" dirty="0" smtClean="0">
                <a:solidFill>
                  <a:schemeClr val="accent6">
                    <a:lumMod val="50000"/>
                  </a:schemeClr>
                </a:solidFill>
                <a:latin typeface="Book Antiqua" pitchFamily="18" charset="0"/>
              </a:rPr>
              <a:t>Like t</a:t>
            </a:r>
            <a:r>
              <a:rPr lang="bg-BG" sz="1500" dirty="0" smtClean="0">
                <a:solidFill>
                  <a:schemeClr val="accent6">
                    <a:lumMod val="50000"/>
                  </a:schemeClr>
                </a:solidFill>
                <a:latin typeface="Book Antiqua" pitchFamily="18" charset="0"/>
              </a:rPr>
              <a:t>he</a:t>
            </a:r>
            <a:r>
              <a:rPr lang="bg-BG" sz="1500" dirty="0">
                <a:solidFill>
                  <a:schemeClr val="accent6">
                    <a:lumMod val="50000"/>
                  </a:schemeClr>
                </a:solidFill>
                <a:latin typeface="Book Antiqua" pitchFamily="18" charset="0"/>
              </a:rPr>
              <a:t> </a:t>
            </a:r>
            <a:r>
              <a:rPr lang="bg-BG" sz="1500" i="1" dirty="0">
                <a:solidFill>
                  <a:schemeClr val="accent6">
                    <a:lumMod val="50000"/>
                  </a:schemeClr>
                </a:solidFill>
                <a:latin typeface="Book Antiqua" pitchFamily="18" charset="0"/>
              </a:rPr>
              <a:t>face-to-face driver learning </a:t>
            </a:r>
            <a:r>
              <a:rPr lang="bg-BG" sz="1500" i="1" dirty="0" smtClean="0">
                <a:solidFill>
                  <a:schemeClr val="accent6">
                    <a:lumMod val="50000"/>
                  </a:schemeClr>
                </a:solidFill>
                <a:latin typeface="Book Antiqua" pitchFamily="18" charset="0"/>
              </a:rPr>
              <a:t>model</a:t>
            </a:r>
            <a:r>
              <a:rPr lang="en-US" sz="1500" i="1" dirty="0" smtClean="0">
                <a:solidFill>
                  <a:schemeClr val="accent6">
                    <a:lumMod val="50000"/>
                  </a:schemeClr>
                </a:solidFill>
                <a:latin typeface="Book Antiqua" pitchFamily="18" charset="0"/>
              </a:rPr>
              <a:t>,</a:t>
            </a:r>
            <a:r>
              <a:rPr lang="bg-BG" sz="1500" dirty="0">
                <a:solidFill>
                  <a:schemeClr val="accent6">
                    <a:lumMod val="50000"/>
                  </a:schemeClr>
                </a:solidFill>
                <a:latin typeface="Book Antiqua" pitchFamily="18" charset="0"/>
              </a:rPr>
              <a:t> </a:t>
            </a:r>
            <a:r>
              <a:rPr lang="en-US" sz="1500" dirty="0" smtClean="0">
                <a:solidFill>
                  <a:schemeClr val="accent6">
                    <a:lumMod val="50000"/>
                  </a:schemeClr>
                </a:solidFill>
                <a:latin typeface="Book Antiqua" pitchFamily="18" charset="0"/>
              </a:rPr>
              <a:t>it also </a:t>
            </a:r>
            <a:r>
              <a:rPr lang="bg-BG" sz="1500" dirty="0" smtClean="0">
                <a:solidFill>
                  <a:schemeClr val="accent6">
                    <a:lumMod val="50000"/>
                  </a:schemeClr>
                </a:solidFill>
                <a:latin typeface="Book Antiqua" pitchFamily="18" charset="0"/>
              </a:rPr>
              <a:t>requires </a:t>
            </a:r>
            <a:r>
              <a:rPr lang="bg-BG" sz="1500" dirty="0">
                <a:solidFill>
                  <a:schemeClr val="accent6">
                    <a:lumMod val="50000"/>
                  </a:schemeClr>
                </a:solidFill>
                <a:latin typeface="Book Antiqua" pitchFamily="18" charset="0"/>
              </a:rPr>
              <a:t>more instructor time and energy than some of the other </a:t>
            </a:r>
            <a:r>
              <a:rPr lang="bg-BG" sz="1500" dirty="0" smtClean="0">
                <a:solidFill>
                  <a:schemeClr val="accent6">
                    <a:lumMod val="50000"/>
                  </a:schemeClr>
                </a:solidFill>
                <a:latin typeface="Book Antiqua" pitchFamily="18" charset="0"/>
              </a:rPr>
              <a:t>models</a:t>
            </a:r>
            <a:endParaRPr lang="en-US" sz="1500" dirty="0" smtClean="0">
              <a:solidFill>
                <a:schemeClr val="accent6">
                  <a:lumMod val="50000"/>
                </a:schemeClr>
              </a:solidFill>
              <a:latin typeface="Book Antiqua" pitchFamily="18" charset="0"/>
            </a:endParaRPr>
          </a:p>
          <a:p>
            <a:pPr marL="285750" indent="-285750" algn="just">
              <a:buFont typeface="Wingdings" pitchFamily="2" charset="2"/>
              <a:buChar char="§"/>
            </a:pPr>
            <a:r>
              <a:rPr lang="hy-AM" sz="1500" dirty="0">
                <a:solidFill>
                  <a:srgbClr val="FF0000"/>
                </a:solidFill>
                <a:latin typeface="Book Antiqua" pitchFamily="18" charset="0"/>
              </a:rPr>
              <a:t>Թերություններ.Ինչպես վարորդի դեմ առ դեմ ուսուցման մոդելը, այն նաև ուսուցչի ավելի շատ ժամանակ և էներգիա է պահանջում, քան որոշ այլ մոդելներ։</a:t>
            </a:r>
            <a:endParaRPr lang="bg-BG" sz="1500" dirty="0">
              <a:solidFill>
                <a:srgbClr val="FF0000"/>
              </a:solidFill>
              <a:latin typeface="Book Antiqua" pitchFamily="18" charset="0"/>
            </a:endParaRPr>
          </a:p>
        </p:txBody>
      </p:sp>
    </p:spTree>
    <p:extLst>
      <p:ext uri="{BB962C8B-B14F-4D97-AF65-F5344CB8AC3E}">
        <p14:creationId xmlns:p14="http://schemas.microsoft.com/office/powerpoint/2010/main" val="32718875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528034" y="520936"/>
            <a:ext cx="8466668" cy="523220"/>
          </a:xfrm>
          <a:prstGeom prst="rect">
            <a:avLst/>
          </a:prstGeom>
        </p:spPr>
        <p:txBody>
          <a:bodyPr wrap="square">
            <a:spAutoFit/>
          </a:bodyPr>
          <a:lstStyle/>
          <a:p>
            <a:r>
              <a:rPr lang="en-US" sz="2800" b="1" dirty="0">
                <a:solidFill>
                  <a:schemeClr val="accent6">
                    <a:lumMod val="50000"/>
                  </a:schemeClr>
                </a:solidFill>
                <a:latin typeface="Book Antiqua" pitchFamily="18" charset="0"/>
              </a:rPr>
              <a:t>3</a:t>
            </a:r>
            <a:r>
              <a:rPr lang="en-US" sz="2800" b="1" dirty="0" smtClean="0">
                <a:solidFill>
                  <a:schemeClr val="accent6">
                    <a:lumMod val="50000"/>
                  </a:schemeClr>
                </a:solidFill>
                <a:latin typeface="Book Antiqua" pitchFamily="18" charset="0"/>
              </a:rPr>
              <a:t>. Flex Learning Model</a:t>
            </a:r>
            <a:endParaRPr lang="bg-BG" sz="2800" b="1" dirty="0">
              <a:solidFill>
                <a:schemeClr val="accent6">
                  <a:lumMod val="50000"/>
                </a:schemeClr>
              </a:solidFill>
              <a:latin typeface="Book Antiqua" pitchFamily="18" charset="0"/>
            </a:endParaRPr>
          </a:p>
        </p:txBody>
      </p:sp>
      <p:sp>
        <p:nvSpPr>
          <p:cNvPr id="3" name="Rounded Rectangle 2"/>
          <p:cNvSpPr/>
          <p:nvPr/>
        </p:nvSpPr>
        <p:spPr>
          <a:xfrm>
            <a:off x="528033" y="937846"/>
            <a:ext cx="11256135" cy="208670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1500" dirty="0">
                <a:solidFill>
                  <a:schemeClr val="accent6">
                    <a:lumMod val="50000"/>
                  </a:schemeClr>
                </a:solidFill>
                <a:latin typeface="Book Antiqua" pitchFamily="18" charset="0"/>
              </a:rPr>
              <a:t>The </a:t>
            </a:r>
            <a:r>
              <a:rPr lang="bg-BG" sz="1500" i="1" dirty="0">
                <a:solidFill>
                  <a:schemeClr val="accent6">
                    <a:lumMod val="50000"/>
                  </a:schemeClr>
                </a:solidFill>
                <a:latin typeface="Book Antiqua" pitchFamily="18" charset="0"/>
              </a:rPr>
              <a:t>flex learning model</a:t>
            </a:r>
            <a:r>
              <a:rPr lang="bg-BG" sz="1500" dirty="0">
                <a:solidFill>
                  <a:schemeClr val="accent6">
                    <a:lumMod val="50000"/>
                  </a:schemeClr>
                </a:solidFill>
                <a:latin typeface="Book Antiqua" pitchFamily="18" charset="0"/>
              </a:rPr>
              <a:t> offers learners the opportunity to direct their learning according to what works best for them. They are able to jump between synchronous and asynchronous instruction, individual assignments, and even group learning. Instructors are available to answer questions and provide feedback, but it’s up to each participant how and when they utilize instructor resources</a:t>
            </a:r>
            <a:r>
              <a:rPr lang="bg-BG" sz="1500" dirty="0" smtClean="0">
                <a:solidFill>
                  <a:schemeClr val="accent6">
                    <a:lumMod val="50000"/>
                  </a:schemeClr>
                </a:solidFill>
                <a:latin typeface="Book Antiqua" pitchFamily="18" charset="0"/>
              </a:rPr>
              <a:t>.</a:t>
            </a:r>
            <a:endParaRPr lang="en-US" sz="1500" dirty="0" smtClean="0">
              <a:solidFill>
                <a:schemeClr val="accent6">
                  <a:lumMod val="50000"/>
                </a:schemeClr>
              </a:solidFill>
              <a:latin typeface="Book Antiqua" pitchFamily="18" charset="0"/>
            </a:endParaRPr>
          </a:p>
          <a:p>
            <a:r>
              <a:rPr lang="en-US" sz="1500" dirty="0">
                <a:solidFill>
                  <a:srgbClr val="FF0000"/>
                </a:solidFill>
                <a:latin typeface="Book Antiqua" pitchFamily="18" charset="0"/>
              </a:rPr>
              <a:t>Flex </a:t>
            </a:r>
            <a:r>
              <a:rPr lang="hy-AM" sz="1500" dirty="0">
                <a:solidFill>
                  <a:srgbClr val="FF0000"/>
                </a:solidFill>
                <a:latin typeface="Book Antiqua" pitchFamily="18" charset="0"/>
              </a:rPr>
              <a:t>ուսուցման մոդելը սովորողներին հնարավորություն է տալիս ուղղորդել իրենց ուսումնառությունը՝ ըստ իրենց լավագույն արդյունքի: Նրանք կարողանում են անցնել համաժամանակյա և ասինխրոն հրահանգների, անհատական առաջադրանքների և նույնիսկ խմբակային ուսուցման միջև: Ուսուցիչները հասանելի են հարցերին պատասխանելու և հետադարձ կապ տրամադրելու համար, բայց յուրաքանչյուր մասնակցից է կախված, թե ինչպես և երբ նրանք օգտագործեն հրահանգչի ռեսուրսները:</a:t>
            </a:r>
            <a:endParaRPr lang="bg-BG" sz="1500" dirty="0">
              <a:solidFill>
                <a:srgbClr val="FF0000"/>
              </a:solidFill>
              <a:latin typeface="Book Antiqua" pitchFamily="18" charset="0"/>
            </a:endParaRPr>
          </a:p>
        </p:txBody>
      </p:sp>
      <p:sp>
        <p:nvSpPr>
          <p:cNvPr id="4" name="Rounded Rectangle 3"/>
          <p:cNvSpPr/>
          <p:nvPr/>
        </p:nvSpPr>
        <p:spPr>
          <a:xfrm>
            <a:off x="914399" y="3155324"/>
            <a:ext cx="4443211" cy="312824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chemeClr val="accent6">
                    <a:lumMod val="50000"/>
                  </a:schemeClr>
                </a:solidFill>
                <a:latin typeface="Book Antiqua" pitchFamily="18" charset="0"/>
              </a:rPr>
              <a:t>Benefits</a:t>
            </a:r>
            <a:r>
              <a:rPr lang="en-US" sz="1600" dirty="0" smtClean="0">
                <a:solidFill>
                  <a:schemeClr val="accent6">
                    <a:lumMod val="50000"/>
                  </a:schemeClr>
                </a:solidFill>
                <a:latin typeface="Book Antiqua" pitchFamily="18" charset="0"/>
              </a:rPr>
              <a:t>:</a:t>
            </a:r>
          </a:p>
          <a:p>
            <a:pPr marL="285750" indent="-285750" algn="just">
              <a:buFont typeface="Wingdings" pitchFamily="2" charset="2"/>
              <a:buChar char="§"/>
            </a:pPr>
            <a:r>
              <a:rPr lang="bg-BG" sz="1600" dirty="0">
                <a:solidFill>
                  <a:schemeClr val="accent6">
                    <a:lumMod val="50000"/>
                  </a:schemeClr>
                </a:solidFill>
                <a:latin typeface="Book Antiqua" pitchFamily="18" charset="0"/>
              </a:rPr>
              <a:t>great for self-motivated learners </a:t>
            </a:r>
            <a:r>
              <a:rPr lang="bg-BG" sz="1600" dirty="0" smtClean="0">
                <a:solidFill>
                  <a:schemeClr val="accent6">
                    <a:lumMod val="50000"/>
                  </a:schemeClr>
                </a:solidFill>
                <a:latin typeface="Book Antiqua" pitchFamily="18" charset="0"/>
              </a:rPr>
              <a:t>who</a:t>
            </a:r>
            <a:r>
              <a:rPr lang="en-US" sz="1600" dirty="0" smtClean="0">
                <a:solidFill>
                  <a:schemeClr val="accent6">
                    <a:lumMod val="50000"/>
                  </a:schemeClr>
                </a:solidFill>
                <a:latin typeface="Book Antiqua" pitchFamily="18" charset="0"/>
              </a:rPr>
              <a:t> understand how different methods impact their learning, and</a:t>
            </a:r>
            <a:r>
              <a:rPr lang="bg-BG" sz="1600" dirty="0" smtClean="0">
                <a:solidFill>
                  <a:schemeClr val="accent6">
                    <a:lumMod val="50000"/>
                  </a:schemeClr>
                </a:solidFill>
                <a:latin typeface="Book Antiqua" pitchFamily="18" charset="0"/>
              </a:rPr>
              <a:t> are </a:t>
            </a:r>
            <a:r>
              <a:rPr lang="bg-BG" sz="1600" dirty="0">
                <a:solidFill>
                  <a:schemeClr val="accent6">
                    <a:lumMod val="50000"/>
                  </a:schemeClr>
                </a:solidFill>
                <a:latin typeface="Book Antiqua" pitchFamily="18" charset="0"/>
              </a:rPr>
              <a:t>willing to experiment </a:t>
            </a:r>
            <a:r>
              <a:rPr lang="bg-BG" sz="1600" dirty="0" smtClean="0">
                <a:solidFill>
                  <a:schemeClr val="accent6">
                    <a:lumMod val="50000"/>
                  </a:schemeClr>
                </a:solidFill>
                <a:latin typeface="Book Antiqua" pitchFamily="18" charset="0"/>
              </a:rPr>
              <a:t>with</a:t>
            </a:r>
            <a:r>
              <a:rPr lang="en-US" sz="1600" dirty="0" smtClean="0">
                <a:solidFill>
                  <a:schemeClr val="accent6">
                    <a:lumMod val="50000"/>
                  </a:schemeClr>
                </a:solidFill>
                <a:latin typeface="Book Antiqua" pitchFamily="18" charset="0"/>
              </a:rPr>
              <a:t> </a:t>
            </a:r>
            <a:r>
              <a:rPr lang="bg-BG" sz="1600" dirty="0" smtClean="0">
                <a:solidFill>
                  <a:schemeClr val="accent6">
                    <a:lumMod val="50000"/>
                  </a:schemeClr>
                </a:solidFill>
                <a:latin typeface="Book Antiqua" pitchFamily="18" charset="0"/>
              </a:rPr>
              <a:t>different </a:t>
            </a:r>
            <a:r>
              <a:rPr lang="bg-BG" sz="1600" dirty="0">
                <a:solidFill>
                  <a:schemeClr val="accent6">
                    <a:lumMod val="50000"/>
                  </a:schemeClr>
                </a:solidFill>
                <a:latin typeface="Book Antiqua" pitchFamily="18" charset="0"/>
              </a:rPr>
              <a:t>instructional </a:t>
            </a:r>
            <a:r>
              <a:rPr lang="bg-BG" sz="1600" dirty="0" smtClean="0">
                <a:solidFill>
                  <a:schemeClr val="accent6">
                    <a:lumMod val="50000"/>
                  </a:schemeClr>
                </a:solidFill>
                <a:latin typeface="Book Antiqua" pitchFamily="18" charset="0"/>
              </a:rPr>
              <a:t>methods</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hy-AM" sz="1600" dirty="0">
                <a:solidFill>
                  <a:srgbClr val="FF0000"/>
                </a:solidFill>
                <a:latin typeface="Book Antiqua" pitchFamily="18" charset="0"/>
              </a:rPr>
              <a:t>Օգուտները:հիանալի է ինքնուրույն մոտիվացված սովորողների համար, ովքեր հասկանում են, թե ինչպես են տարբեր մեթոդները ազդում իրենց ուսման վրա և պատրաստ են փորձարկել տարբեր ուսուցման մեթոդներ</a:t>
            </a:r>
            <a:endParaRPr lang="en-US" sz="1600" dirty="0" smtClean="0">
              <a:solidFill>
                <a:srgbClr val="FF0000"/>
              </a:solidFill>
              <a:latin typeface="Book Antiqua" pitchFamily="18" charset="0"/>
            </a:endParaRPr>
          </a:p>
        </p:txBody>
      </p:sp>
      <p:sp>
        <p:nvSpPr>
          <p:cNvPr id="6" name="Rounded Rectangle 5"/>
          <p:cNvSpPr/>
          <p:nvPr/>
        </p:nvSpPr>
        <p:spPr>
          <a:xfrm>
            <a:off x="6465194" y="3245476"/>
            <a:ext cx="4144850" cy="2815355"/>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chemeClr val="accent6">
                    <a:lumMod val="50000"/>
                  </a:schemeClr>
                </a:solidFill>
                <a:latin typeface="Book Antiqua" pitchFamily="18" charset="0"/>
              </a:rPr>
              <a:t>Drawbacks</a:t>
            </a:r>
            <a:r>
              <a:rPr lang="en-US" sz="1600" dirty="0" smtClean="0">
                <a:solidFill>
                  <a:schemeClr val="accent6">
                    <a:lumMod val="50000"/>
                  </a:schemeClr>
                </a:solidFill>
                <a:latin typeface="Book Antiqua" pitchFamily="18" charset="0"/>
              </a:rPr>
              <a:t>:</a:t>
            </a:r>
            <a:endParaRPr lang="en-US" sz="1600" dirty="0">
              <a:solidFill>
                <a:schemeClr val="accent6">
                  <a:lumMod val="50000"/>
                </a:schemeClr>
              </a:solidFill>
              <a:latin typeface="Book Antiqua" pitchFamily="18" charset="0"/>
            </a:endParaRPr>
          </a:p>
          <a:p>
            <a:pPr marL="285750" indent="-285750" algn="just">
              <a:buFont typeface="Wingdings" pitchFamily="2" charset="2"/>
              <a:buChar char="§"/>
            </a:pPr>
            <a:r>
              <a:rPr lang="bg-BG" sz="1600" dirty="0">
                <a:solidFill>
                  <a:schemeClr val="accent6">
                    <a:lumMod val="50000"/>
                  </a:schemeClr>
                </a:solidFill>
                <a:latin typeface="Book Antiqua" pitchFamily="18" charset="0"/>
              </a:rPr>
              <a:t>unmotivated learners may simply stick with the method that is most familiar to </a:t>
            </a:r>
            <a:r>
              <a:rPr lang="bg-BG" sz="1600" dirty="0" smtClean="0">
                <a:solidFill>
                  <a:schemeClr val="accent6">
                    <a:lumMod val="50000"/>
                  </a:schemeClr>
                </a:solidFill>
                <a:latin typeface="Book Antiqua" pitchFamily="18" charset="0"/>
              </a:rPr>
              <a:t>them</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bg-BG" sz="1600" dirty="0">
                <a:solidFill>
                  <a:schemeClr val="accent6">
                    <a:lumMod val="50000"/>
                  </a:schemeClr>
                </a:solidFill>
                <a:latin typeface="Book Antiqua" pitchFamily="18" charset="0"/>
              </a:rPr>
              <a:t>instructors must be “on call” </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hy-AM" sz="1600" dirty="0">
                <a:solidFill>
                  <a:srgbClr val="FF0000"/>
                </a:solidFill>
                <a:latin typeface="Book Antiqua" pitchFamily="18" charset="0"/>
              </a:rPr>
              <a:t>Թերություններ.Չմոտիվացված սովորողները կարող են պարզապես հավատարիմ մնալ իրենց առավել ծանոթ մեթոդինհրահանգիչները պետք է լինեն «կանչով»</a:t>
            </a:r>
            <a:endParaRPr lang="bg-BG" sz="1600" dirty="0">
              <a:solidFill>
                <a:srgbClr val="FF0000"/>
              </a:solidFill>
              <a:latin typeface="Book Antiqua" pitchFamily="18" charset="0"/>
            </a:endParaRPr>
          </a:p>
        </p:txBody>
      </p:sp>
    </p:spTree>
    <p:extLst>
      <p:ext uri="{BB962C8B-B14F-4D97-AF65-F5344CB8AC3E}">
        <p14:creationId xmlns:p14="http://schemas.microsoft.com/office/powerpoint/2010/main" val="97173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528034" y="520936"/>
            <a:ext cx="8466668" cy="523220"/>
          </a:xfrm>
          <a:prstGeom prst="rect">
            <a:avLst/>
          </a:prstGeom>
        </p:spPr>
        <p:txBody>
          <a:bodyPr wrap="square">
            <a:spAutoFit/>
          </a:bodyPr>
          <a:lstStyle/>
          <a:p>
            <a:r>
              <a:rPr lang="en-US" sz="2800" b="1" dirty="0">
                <a:solidFill>
                  <a:schemeClr val="accent6">
                    <a:lumMod val="50000"/>
                  </a:schemeClr>
                </a:solidFill>
                <a:latin typeface="Book Antiqua" pitchFamily="18" charset="0"/>
              </a:rPr>
              <a:t>4</a:t>
            </a:r>
            <a:r>
              <a:rPr lang="en-US" sz="2800" b="1" dirty="0" smtClean="0">
                <a:solidFill>
                  <a:schemeClr val="accent6">
                    <a:lumMod val="50000"/>
                  </a:schemeClr>
                </a:solidFill>
                <a:latin typeface="Book Antiqua" pitchFamily="18" charset="0"/>
              </a:rPr>
              <a:t>. Online Driver Model</a:t>
            </a:r>
            <a:endParaRPr lang="bg-BG" sz="2800" b="1" dirty="0">
              <a:solidFill>
                <a:schemeClr val="accent6">
                  <a:lumMod val="50000"/>
                </a:schemeClr>
              </a:solidFill>
              <a:latin typeface="Book Antiqua" pitchFamily="18" charset="0"/>
            </a:endParaRPr>
          </a:p>
        </p:txBody>
      </p:sp>
      <p:sp>
        <p:nvSpPr>
          <p:cNvPr id="3" name="Rounded Rectangle 2"/>
          <p:cNvSpPr/>
          <p:nvPr/>
        </p:nvSpPr>
        <p:spPr>
          <a:xfrm>
            <a:off x="528033" y="1044157"/>
            <a:ext cx="11256135" cy="2111168"/>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1600" dirty="0">
                <a:solidFill>
                  <a:schemeClr val="accent6">
                    <a:lumMod val="50000"/>
                  </a:schemeClr>
                </a:solidFill>
                <a:latin typeface="Book Antiqua" pitchFamily="18" charset="0"/>
              </a:rPr>
              <a:t>The online driver learning model offers </a:t>
            </a:r>
            <a:r>
              <a:rPr lang="en-US" sz="1600" dirty="0" smtClean="0">
                <a:solidFill>
                  <a:schemeClr val="accent6">
                    <a:lumMod val="50000"/>
                  </a:schemeClr>
                </a:solidFill>
                <a:latin typeface="Book Antiqua" pitchFamily="18" charset="0"/>
              </a:rPr>
              <a:t>a great </a:t>
            </a:r>
            <a:r>
              <a:rPr lang="bg-BG" sz="1600" dirty="0" smtClean="0">
                <a:solidFill>
                  <a:schemeClr val="accent6">
                    <a:lumMod val="50000"/>
                  </a:schemeClr>
                </a:solidFill>
                <a:latin typeface="Book Antiqua" pitchFamily="18" charset="0"/>
              </a:rPr>
              <a:t>amount </a:t>
            </a:r>
            <a:r>
              <a:rPr lang="bg-BG" sz="1600" dirty="0">
                <a:solidFill>
                  <a:schemeClr val="accent6">
                    <a:lumMod val="50000"/>
                  </a:schemeClr>
                </a:solidFill>
                <a:latin typeface="Book Antiqua" pitchFamily="18" charset="0"/>
              </a:rPr>
              <a:t>of learner autonomy. Participants make their way through the learning models at their own pace, and according to their own drive and motivation. While learners are still given the opportunity to communicate with trainers as needed, such communication is not a requirement of completing the training. </a:t>
            </a:r>
            <a:r>
              <a:rPr lang="bg-BG" sz="2400" dirty="0"/>
              <a:t> </a:t>
            </a:r>
            <a:endParaRPr lang="en-US" sz="2400" dirty="0" smtClean="0"/>
          </a:p>
          <a:p>
            <a:r>
              <a:rPr lang="hy-AM" sz="1600" dirty="0">
                <a:solidFill>
                  <a:srgbClr val="FF0000"/>
                </a:solidFill>
              </a:rPr>
              <a:t>Վարորդների ուսուցման առցանց մոդելն առաջարկում է սովորողի ինքնավարության մեծ քանակություն: Մասնակիցներն իրենց ճանապարհն անցնում են ուսուցման մոդելներով իրենց սեփական տեմպերով և ըստ իրենց սեփական մղումների և մոտիվացիայի: Մինչդեռ սովորողներին հնարավորություն է տրվում շփվելու դասընթացավարների հետ ըստ անհրաժեշտության, նման հաղորդակցությունը դասընթացն ավարտելու պահանջ չէ:</a:t>
            </a:r>
            <a:endParaRPr lang="bg-BG" sz="1600" dirty="0">
              <a:solidFill>
                <a:srgbClr val="FF0000"/>
              </a:solidFill>
            </a:endParaRPr>
          </a:p>
        </p:txBody>
      </p:sp>
      <p:sp>
        <p:nvSpPr>
          <p:cNvPr id="4" name="Rounded Rectangle 3"/>
          <p:cNvSpPr/>
          <p:nvPr/>
        </p:nvSpPr>
        <p:spPr>
          <a:xfrm>
            <a:off x="914399" y="3387968"/>
            <a:ext cx="4443211" cy="277837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chemeClr val="accent6">
                    <a:lumMod val="50000"/>
                  </a:schemeClr>
                </a:solidFill>
                <a:latin typeface="Book Antiqua" pitchFamily="18" charset="0"/>
              </a:rPr>
              <a:t>Benefits</a:t>
            </a:r>
            <a:r>
              <a:rPr lang="en-US" sz="1600" dirty="0" smtClean="0">
                <a:solidFill>
                  <a:schemeClr val="accent6">
                    <a:lumMod val="50000"/>
                  </a:schemeClr>
                </a:solidFill>
                <a:latin typeface="Book Antiqua" pitchFamily="18" charset="0"/>
              </a:rPr>
              <a:t>:</a:t>
            </a:r>
          </a:p>
          <a:p>
            <a:pPr marL="285750" indent="-285750" algn="just">
              <a:buFont typeface="Wingdings" pitchFamily="2" charset="2"/>
              <a:buChar char="§"/>
            </a:pPr>
            <a:r>
              <a:rPr lang="en-US" sz="1600" dirty="0">
                <a:solidFill>
                  <a:schemeClr val="accent6">
                    <a:lumMod val="50000"/>
                  </a:schemeClr>
                </a:solidFill>
                <a:latin typeface="Book Antiqua" pitchFamily="18" charset="0"/>
              </a:rPr>
              <a:t>E</a:t>
            </a:r>
            <a:r>
              <a:rPr lang="bg-BG" sz="1600" dirty="0" smtClean="0">
                <a:solidFill>
                  <a:schemeClr val="accent6">
                    <a:lumMod val="50000"/>
                  </a:schemeClr>
                </a:solidFill>
                <a:latin typeface="Book Antiqua" pitchFamily="18" charset="0"/>
              </a:rPr>
              <a:t>ffective </a:t>
            </a:r>
            <a:r>
              <a:rPr lang="bg-BG" sz="1600" dirty="0">
                <a:solidFill>
                  <a:schemeClr val="accent6">
                    <a:lumMod val="50000"/>
                  </a:schemeClr>
                </a:solidFill>
                <a:latin typeface="Book Antiqua" pitchFamily="18" charset="0"/>
              </a:rPr>
              <a:t>for experienced, self-motivated </a:t>
            </a:r>
            <a:r>
              <a:rPr lang="bg-BG" sz="1600" dirty="0" smtClean="0">
                <a:solidFill>
                  <a:schemeClr val="accent6">
                    <a:lumMod val="50000"/>
                  </a:schemeClr>
                </a:solidFill>
                <a:latin typeface="Book Antiqua" pitchFamily="18" charset="0"/>
              </a:rPr>
              <a:t>learners</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en-US" sz="1600" dirty="0" smtClean="0">
                <a:solidFill>
                  <a:schemeClr val="accent6">
                    <a:lumMod val="50000"/>
                  </a:schemeClr>
                </a:solidFill>
                <a:latin typeface="Book Antiqua" pitchFamily="18" charset="0"/>
              </a:rPr>
              <a:t>The least amount of instructor time &amp; energy</a:t>
            </a:r>
            <a:r>
              <a:rPr lang="bg-BG" sz="1600" dirty="0" smtClean="0">
                <a:solidFill>
                  <a:schemeClr val="accent6">
                    <a:lumMod val="50000"/>
                  </a:schemeClr>
                </a:solidFill>
                <a:latin typeface="Book Antiqua" pitchFamily="18" charset="0"/>
              </a:rPr>
              <a:t>. </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hy-AM" sz="1600" dirty="0">
                <a:solidFill>
                  <a:srgbClr val="FF0000"/>
                </a:solidFill>
                <a:latin typeface="Book Antiqua" pitchFamily="18" charset="0"/>
              </a:rPr>
              <a:t>Օգուտները:Արդյունավետ է փորձառու, ինքնուրույն մոտիվացված սովորողների համարՈւսուցչի նվազագույն ժամանակը և էներգիան:</a:t>
            </a:r>
            <a:endParaRPr lang="en-US" sz="1600" dirty="0" smtClean="0">
              <a:solidFill>
                <a:srgbClr val="FF0000"/>
              </a:solidFill>
              <a:latin typeface="Book Antiqua" pitchFamily="18" charset="0"/>
            </a:endParaRPr>
          </a:p>
        </p:txBody>
      </p:sp>
      <p:sp>
        <p:nvSpPr>
          <p:cNvPr id="6" name="Rounded Rectangle 5"/>
          <p:cNvSpPr/>
          <p:nvPr/>
        </p:nvSpPr>
        <p:spPr>
          <a:xfrm>
            <a:off x="6049108" y="3387968"/>
            <a:ext cx="5111261" cy="2637693"/>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b="1" dirty="0" smtClean="0">
                <a:solidFill>
                  <a:schemeClr val="accent6">
                    <a:lumMod val="50000"/>
                  </a:schemeClr>
                </a:solidFill>
                <a:latin typeface="Book Antiqua" pitchFamily="18" charset="0"/>
              </a:rPr>
              <a:t>Drawbacks</a:t>
            </a:r>
            <a:r>
              <a:rPr lang="en-US" sz="1500" dirty="0" smtClean="0">
                <a:solidFill>
                  <a:schemeClr val="accent6">
                    <a:lumMod val="50000"/>
                  </a:schemeClr>
                </a:solidFill>
                <a:latin typeface="Book Antiqua" pitchFamily="18" charset="0"/>
              </a:rPr>
              <a:t>:</a:t>
            </a:r>
            <a:endParaRPr lang="en-US" sz="1500" dirty="0">
              <a:solidFill>
                <a:schemeClr val="accent6">
                  <a:lumMod val="50000"/>
                </a:schemeClr>
              </a:solidFill>
              <a:latin typeface="Book Antiqua" pitchFamily="18" charset="0"/>
            </a:endParaRPr>
          </a:p>
          <a:p>
            <a:pPr marL="285750" indent="-285750" algn="just">
              <a:buFont typeface="Wingdings" pitchFamily="2" charset="2"/>
              <a:buChar char="§"/>
            </a:pPr>
            <a:r>
              <a:rPr lang="bg-BG" sz="1500" dirty="0">
                <a:solidFill>
                  <a:schemeClr val="accent6">
                    <a:lumMod val="50000"/>
                  </a:schemeClr>
                </a:solidFill>
                <a:latin typeface="Book Antiqua" pitchFamily="18" charset="0"/>
              </a:rPr>
              <a:t>Unmotivated or tentative </a:t>
            </a:r>
            <a:r>
              <a:rPr lang="bg-BG" sz="1500" dirty="0" smtClean="0">
                <a:solidFill>
                  <a:schemeClr val="accent6">
                    <a:lumMod val="50000"/>
                  </a:schemeClr>
                </a:solidFill>
                <a:latin typeface="Book Antiqua" pitchFamily="18" charset="0"/>
              </a:rPr>
              <a:t>learners</a:t>
            </a:r>
            <a:r>
              <a:rPr lang="en-US" sz="1500" dirty="0" smtClean="0">
                <a:solidFill>
                  <a:schemeClr val="accent6">
                    <a:lumMod val="50000"/>
                  </a:schemeClr>
                </a:solidFill>
                <a:latin typeface="Book Antiqua" pitchFamily="18" charset="0"/>
              </a:rPr>
              <a:t> </a:t>
            </a:r>
            <a:r>
              <a:rPr lang="bg-BG" sz="1500" dirty="0" smtClean="0">
                <a:solidFill>
                  <a:schemeClr val="accent6">
                    <a:lumMod val="50000"/>
                  </a:schemeClr>
                </a:solidFill>
                <a:latin typeface="Book Antiqua" pitchFamily="18" charset="0"/>
              </a:rPr>
              <a:t>might </a:t>
            </a:r>
            <a:r>
              <a:rPr lang="bg-BG" sz="1500" dirty="0">
                <a:solidFill>
                  <a:schemeClr val="accent6">
                    <a:lumMod val="50000"/>
                  </a:schemeClr>
                </a:solidFill>
                <a:latin typeface="Book Antiqua" pitchFamily="18" charset="0"/>
              </a:rPr>
              <a:t>find themselves confused or simply going through the motions without achieving a deep understanding of the course material</a:t>
            </a:r>
            <a:r>
              <a:rPr lang="bg-BG" sz="1500" dirty="0" smtClean="0">
                <a:solidFill>
                  <a:schemeClr val="accent6">
                    <a:lumMod val="50000"/>
                  </a:schemeClr>
                </a:solidFill>
                <a:latin typeface="Book Antiqua" pitchFamily="18" charset="0"/>
              </a:rPr>
              <a:t>.</a:t>
            </a:r>
            <a:endParaRPr lang="en-US" sz="1500" dirty="0" smtClean="0">
              <a:solidFill>
                <a:schemeClr val="accent6">
                  <a:lumMod val="50000"/>
                </a:schemeClr>
              </a:solidFill>
              <a:latin typeface="Book Antiqua" pitchFamily="18" charset="0"/>
            </a:endParaRPr>
          </a:p>
          <a:p>
            <a:pPr marL="285750" indent="-285750" algn="just">
              <a:buFont typeface="Wingdings" pitchFamily="2" charset="2"/>
              <a:buChar char="§"/>
            </a:pPr>
            <a:r>
              <a:rPr lang="hy-AM" sz="1500" dirty="0">
                <a:solidFill>
                  <a:srgbClr val="FF0000"/>
                </a:solidFill>
                <a:latin typeface="Book Antiqua" pitchFamily="18" charset="0"/>
              </a:rPr>
              <a:t>Թերություններ.Չմոտիվացված կամ փորձնական սովորողները կարող են շփոթության մեջ ընկնել կամ պարզապես անցնել շարժումներ առանց դասընթացի նյութի խորը ըմբռնման:</a:t>
            </a:r>
            <a:endParaRPr lang="en-US" sz="1500" dirty="0" smtClean="0">
              <a:solidFill>
                <a:srgbClr val="FF0000"/>
              </a:solidFill>
              <a:latin typeface="Book Antiqua" pitchFamily="18" charset="0"/>
            </a:endParaRPr>
          </a:p>
          <a:p>
            <a:pPr marL="285750" indent="-285750" algn="just">
              <a:buFont typeface="Wingdings" pitchFamily="2" charset="2"/>
              <a:buChar char="§"/>
            </a:pPr>
            <a:endParaRPr lang="bg-BG" sz="1500" dirty="0">
              <a:solidFill>
                <a:schemeClr val="accent6">
                  <a:lumMod val="50000"/>
                </a:schemeClr>
              </a:solidFill>
              <a:latin typeface="Book Antiqua" pitchFamily="18" charset="0"/>
            </a:endParaRPr>
          </a:p>
        </p:txBody>
      </p:sp>
    </p:spTree>
    <p:extLst>
      <p:ext uri="{BB962C8B-B14F-4D97-AF65-F5344CB8AC3E}">
        <p14:creationId xmlns:p14="http://schemas.microsoft.com/office/powerpoint/2010/main" val="19898276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528034" y="520936"/>
            <a:ext cx="8466668" cy="523220"/>
          </a:xfrm>
          <a:prstGeom prst="rect">
            <a:avLst/>
          </a:prstGeom>
        </p:spPr>
        <p:txBody>
          <a:bodyPr wrap="square">
            <a:spAutoFit/>
          </a:bodyPr>
          <a:lstStyle/>
          <a:p>
            <a:r>
              <a:rPr lang="en-US" sz="2800" b="1" dirty="0" smtClean="0">
                <a:solidFill>
                  <a:schemeClr val="accent6">
                    <a:lumMod val="50000"/>
                  </a:schemeClr>
                </a:solidFill>
                <a:latin typeface="Book Antiqua" pitchFamily="18" charset="0"/>
              </a:rPr>
              <a:t>5. Rotation Model</a:t>
            </a:r>
            <a:endParaRPr lang="bg-BG" sz="2800" b="1" dirty="0">
              <a:solidFill>
                <a:schemeClr val="accent6">
                  <a:lumMod val="50000"/>
                </a:schemeClr>
              </a:solidFill>
              <a:latin typeface="Book Antiqua" pitchFamily="18" charset="0"/>
            </a:endParaRPr>
          </a:p>
        </p:txBody>
      </p:sp>
      <p:sp>
        <p:nvSpPr>
          <p:cNvPr id="3" name="Rounded Rectangle 2"/>
          <p:cNvSpPr/>
          <p:nvPr/>
        </p:nvSpPr>
        <p:spPr>
          <a:xfrm>
            <a:off x="528033" y="1166021"/>
            <a:ext cx="11256135" cy="174460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bg-BG" sz="1600" dirty="0">
                <a:solidFill>
                  <a:schemeClr val="accent6">
                    <a:lumMod val="50000"/>
                  </a:schemeClr>
                </a:solidFill>
                <a:latin typeface="Book Antiqua" pitchFamily="18" charset="0"/>
              </a:rPr>
              <a:t>The </a:t>
            </a:r>
            <a:r>
              <a:rPr lang="bg-BG" sz="1600" i="1" u="sng" dirty="0">
                <a:solidFill>
                  <a:schemeClr val="accent6">
                    <a:lumMod val="50000"/>
                  </a:schemeClr>
                </a:solidFill>
                <a:latin typeface="Book Antiqua" pitchFamily="18" charset="0"/>
                <a:hlinkClick r:id="rId3"/>
              </a:rPr>
              <a:t>rotation</a:t>
            </a:r>
            <a:r>
              <a:rPr lang="bg-BG" sz="1600" u="sng" dirty="0">
                <a:solidFill>
                  <a:schemeClr val="accent6">
                    <a:lumMod val="50000"/>
                  </a:schemeClr>
                </a:solidFill>
                <a:latin typeface="Book Antiqua" pitchFamily="18" charset="0"/>
                <a:hlinkClick r:id="rId3"/>
              </a:rPr>
              <a:t> learning model</a:t>
            </a:r>
            <a:r>
              <a:rPr lang="bg-BG" sz="1600" dirty="0">
                <a:solidFill>
                  <a:schemeClr val="accent6">
                    <a:lumMod val="50000"/>
                  </a:schemeClr>
                </a:solidFill>
                <a:latin typeface="Book Antiqua" pitchFamily="18" charset="0"/>
              </a:rPr>
              <a:t> is something of a grab bag. Learners are divided into smaller groups, and then they rotate between individual instruction (typically via a pre-recorded webinar), live group instruction (via Zoom or another webinar tool), and self-guided assignments. </a:t>
            </a:r>
            <a:endParaRPr lang="en-US" sz="1600" dirty="0" smtClean="0">
              <a:solidFill>
                <a:schemeClr val="accent6">
                  <a:lumMod val="50000"/>
                </a:schemeClr>
              </a:solidFill>
              <a:latin typeface="Book Antiqua" pitchFamily="18" charset="0"/>
            </a:endParaRPr>
          </a:p>
          <a:p>
            <a:r>
              <a:rPr lang="hy-AM" sz="1600" dirty="0">
                <a:solidFill>
                  <a:srgbClr val="FF0000"/>
                </a:solidFill>
                <a:latin typeface="Book Antiqua" pitchFamily="18" charset="0"/>
              </a:rPr>
              <a:t>Պտտման ուսուցման մոդելը ձեռքի պայուսակի պես մի բան է: Սովորողները բաժանվում են փոքր խմբերի, այնուհետև նրանք պտտվում են անհատական ուսուցման (սովորաբար նախապես ձայնագրված վեբինարով), կենդանի խմբային ուսուցման (</a:t>
            </a:r>
            <a:r>
              <a:rPr lang="en-US" sz="1600" dirty="0">
                <a:solidFill>
                  <a:srgbClr val="FF0000"/>
                </a:solidFill>
                <a:latin typeface="Book Antiqua" pitchFamily="18" charset="0"/>
              </a:rPr>
              <a:t>Zoom-</a:t>
            </a:r>
            <a:r>
              <a:rPr lang="hy-AM" sz="1600" dirty="0">
                <a:solidFill>
                  <a:srgbClr val="FF0000"/>
                </a:solidFill>
                <a:latin typeface="Book Antiqua" pitchFamily="18" charset="0"/>
              </a:rPr>
              <a:t>ի կամ այլ վեբինար գործիքի միջոցով) և ինքնակառավարվող առաջադրանքների միջև:</a:t>
            </a:r>
            <a:endParaRPr lang="bg-BG" sz="1600" dirty="0">
              <a:solidFill>
                <a:srgbClr val="FF0000"/>
              </a:solidFill>
              <a:latin typeface="Book Antiqua" pitchFamily="18" charset="0"/>
            </a:endParaRPr>
          </a:p>
        </p:txBody>
      </p:sp>
      <p:sp>
        <p:nvSpPr>
          <p:cNvPr id="4" name="Rounded Rectangle 3"/>
          <p:cNvSpPr/>
          <p:nvPr/>
        </p:nvSpPr>
        <p:spPr>
          <a:xfrm>
            <a:off x="633046" y="3155324"/>
            <a:ext cx="5298831" cy="27303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chemeClr val="accent6">
                    <a:lumMod val="50000"/>
                  </a:schemeClr>
                </a:solidFill>
                <a:latin typeface="Book Antiqua" pitchFamily="18" charset="0"/>
              </a:rPr>
              <a:t>Benefits</a:t>
            </a:r>
            <a:r>
              <a:rPr lang="en-US" sz="1600" dirty="0" smtClean="0">
                <a:solidFill>
                  <a:schemeClr val="accent6">
                    <a:lumMod val="50000"/>
                  </a:schemeClr>
                </a:solidFill>
                <a:latin typeface="Book Antiqua" pitchFamily="18" charset="0"/>
              </a:rPr>
              <a:t>:</a:t>
            </a:r>
          </a:p>
          <a:p>
            <a:pPr marL="285750" indent="-285750" algn="just">
              <a:buFont typeface="Wingdings" pitchFamily="2" charset="2"/>
              <a:buChar char="§"/>
            </a:pPr>
            <a:r>
              <a:rPr lang="en-US" sz="1600" dirty="0">
                <a:solidFill>
                  <a:schemeClr val="accent6">
                    <a:lumMod val="50000"/>
                  </a:schemeClr>
                </a:solidFill>
                <a:latin typeface="Book Antiqua" pitchFamily="18" charset="0"/>
              </a:rPr>
              <a:t>H</a:t>
            </a:r>
            <a:r>
              <a:rPr lang="bg-BG" sz="1600" dirty="0" smtClean="0">
                <a:solidFill>
                  <a:schemeClr val="accent6">
                    <a:lumMod val="50000"/>
                  </a:schemeClr>
                </a:solidFill>
                <a:latin typeface="Book Antiqua" pitchFamily="18" charset="0"/>
              </a:rPr>
              <a:t>ighly </a:t>
            </a:r>
            <a:r>
              <a:rPr lang="bg-BG" sz="1600" dirty="0">
                <a:solidFill>
                  <a:schemeClr val="accent6">
                    <a:lumMod val="50000"/>
                  </a:schemeClr>
                </a:solidFill>
                <a:latin typeface="Book Antiqua" pitchFamily="18" charset="0"/>
              </a:rPr>
              <a:t>effective across learners that prefer different learning experiences. </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en-US" sz="1600" dirty="0" smtClean="0">
                <a:solidFill>
                  <a:schemeClr val="accent6">
                    <a:lumMod val="50000"/>
                  </a:schemeClr>
                </a:solidFill>
                <a:latin typeface="Book Antiqua" pitchFamily="18" charset="0"/>
              </a:rPr>
              <a:t>P</a:t>
            </a:r>
            <a:r>
              <a:rPr lang="bg-BG" sz="1600" dirty="0" smtClean="0">
                <a:solidFill>
                  <a:schemeClr val="accent6">
                    <a:lumMod val="50000"/>
                  </a:schemeClr>
                </a:solidFill>
                <a:latin typeface="Book Antiqua" pitchFamily="18" charset="0"/>
              </a:rPr>
              <a:t>articipants </a:t>
            </a:r>
            <a:r>
              <a:rPr lang="bg-BG" sz="1600" dirty="0">
                <a:solidFill>
                  <a:schemeClr val="accent6">
                    <a:lumMod val="50000"/>
                  </a:schemeClr>
                </a:solidFill>
                <a:latin typeface="Book Antiqua" pitchFamily="18" charset="0"/>
              </a:rPr>
              <a:t>will be able to make the most of their preferred method of instruction. </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hy-AM" sz="1600" dirty="0">
                <a:solidFill>
                  <a:srgbClr val="FF0000"/>
                </a:solidFill>
                <a:latin typeface="Book Antiqua" pitchFamily="18" charset="0"/>
              </a:rPr>
              <a:t>Օգուտները:Բարձր արդյունավետություն այն սովորողների համար, ովքեր նախընտրում են տարբեր ուսումնական փորձառություններ:Մասնակիցները կկարողանան առավելագույնս օգտագործել ուսուցման իրենց նախընտրած մեթոդը:</a:t>
            </a:r>
            <a:endParaRPr lang="en-US" sz="1600" dirty="0" smtClean="0">
              <a:solidFill>
                <a:srgbClr val="FF0000"/>
              </a:solidFill>
              <a:latin typeface="Book Antiqua" pitchFamily="18" charset="0"/>
            </a:endParaRPr>
          </a:p>
        </p:txBody>
      </p:sp>
      <p:sp>
        <p:nvSpPr>
          <p:cNvPr id="6" name="Rounded Rectangle 5"/>
          <p:cNvSpPr/>
          <p:nvPr/>
        </p:nvSpPr>
        <p:spPr>
          <a:xfrm>
            <a:off x="6465194" y="3245476"/>
            <a:ext cx="4730344" cy="2640169"/>
          </a:xfrm>
          <a:prstGeom prst="round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500" b="1" dirty="0" smtClean="0">
                <a:solidFill>
                  <a:schemeClr val="accent6">
                    <a:lumMod val="50000"/>
                  </a:schemeClr>
                </a:solidFill>
                <a:latin typeface="Book Antiqua" pitchFamily="18" charset="0"/>
              </a:rPr>
              <a:t>Drawbacks</a:t>
            </a:r>
            <a:r>
              <a:rPr lang="en-US" sz="1500" dirty="0" smtClean="0">
                <a:solidFill>
                  <a:schemeClr val="accent6">
                    <a:lumMod val="50000"/>
                  </a:schemeClr>
                </a:solidFill>
                <a:latin typeface="Book Antiqua" pitchFamily="18" charset="0"/>
              </a:rPr>
              <a:t>:</a:t>
            </a:r>
            <a:endParaRPr lang="en-US" sz="1500" dirty="0">
              <a:solidFill>
                <a:schemeClr val="accent6">
                  <a:lumMod val="50000"/>
                </a:schemeClr>
              </a:solidFill>
              <a:latin typeface="Book Antiqua" pitchFamily="18" charset="0"/>
            </a:endParaRPr>
          </a:p>
          <a:p>
            <a:pPr marL="285750" indent="-285750" algn="just">
              <a:buFont typeface="Wingdings" pitchFamily="2" charset="2"/>
              <a:buChar char="§"/>
            </a:pPr>
            <a:r>
              <a:rPr lang="bg-BG" sz="1500" dirty="0">
                <a:solidFill>
                  <a:schemeClr val="accent6">
                    <a:lumMod val="50000"/>
                  </a:schemeClr>
                </a:solidFill>
                <a:latin typeface="Book Antiqua" pitchFamily="18" charset="0"/>
              </a:rPr>
              <a:t>Where the rotation model can be demanding, however, is in the level of organization that it requires. </a:t>
            </a:r>
            <a:endParaRPr lang="en-US" sz="1500" dirty="0" smtClean="0">
              <a:solidFill>
                <a:schemeClr val="accent6">
                  <a:lumMod val="50000"/>
                </a:schemeClr>
              </a:solidFill>
              <a:latin typeface="Book Antiqua" pitchFamily="18" charset="0"/>
            </a:endParaRPr>
          </a:p>
          <a:p>
            <a:pPr marL="285750" indent="-285750" algn="just">
              <a:buFont typeface="Wingdings" pitchFamily="2" charset="2"/>
              <a:buChar char="§"/>
            </a:pPr>
            <a:r>
              <a:rPr lang="hy-AM" sz="1500" dirty="0">
                <a:solidFill>
                  <a:srgbClr val="FF0000"/>
                </a:solidFill>
                <a:latin typeface="Book Antiqua" pitchFamily="18" charset="0"/>
              </a:rPr>
              <a:t>Թերություններ.Այնտեղ, որտեղ ռոտացիոն մոդելը կարող է պահանջկոտ լինել, այն կազմակերպվածության մակարդակն է, որը պահանջում է:</a:t>
            </a:r>
            <a:endParaRPr lang="bg-BG" sz="1500" dirty="0">
              <a:solidFill>
                <a:srgbClr val="FF0000"/>
              </a:solidFill>
              <a:latin typeface="Book Antiqua" pitchFamily="18" charset="0"/>
            </a:endParaRPr>
          </a:p>
        </p:txBody>
      </p:sp>
    </p:spTree>
    <p:extLst>
      <p:ext uri="{BB962C8B-B14F-4D97-AF65-F5344CB8AC3E}">
        <p14:creationId xmlns:p14="http://schemas.microsoft.com/office/powerpoint/2010/main" val="5571412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авоъгълник 1"/>
          <p:cNvSpPr/>
          <p:nvPr/>
        </p:nvSpPr>
        <p:spPr>
          <a:xfrm>
            <a:off x="528034" y="520936"/>
            <a:ext cx="8466668" cy="523220"/>
          </a:xfrm>
          <a:prstGeom prst="rect">
            <a:avLst/>
          </a:prstGeom>
        </p:spPr>
        <p:txBody>
          <a:bodyPr wrap="square">
            <a:spAutoFit/>
          </a:bodyPr>
          <a:lstStyle/>
          <a:p>
            <a:r>
              <a:rPr lang="en-US" sz="2800" b="1" dirty="0" smtClean="0">
                <a:solidFill>
                  <a:schemeClr val="accent6">
                    <a:lumMod val="50000"/>
                  </a:schemeClr>
                </a:solidFill>
                <a:latin typeface="Book Antiqua" pitchFamily="18" charset="0"/>
              </a:rPr>
              <a:t>6. Enriched Virtual Model</a:t>
            </a:r>
            <a:endParaRPr lang="bg-BG" sz="2800" b="1" dirty="0">
              <a:solidFill>
                <a:schemeClr val="accent6">
                  <a:lumMod val="50000"/>
                </a:schemeClr>
              </a:solidFill>
              <a:latin typeface="Book Antiqua" pitchFamily="18" charset="0"/>
            </a:endParaRPr>
          </a:p>
        </p:txBody>
      </p:sp>
      <p:sp>
        <p:nvSpPr>
          <p:cNvPr id="3" name="Rounded Rectangle 2"/>
          <p:cNvSpPr/>
          <p:nvPr/>
        </p:nvSpPr>
        <p:spPr>
          <a:xfrm>
            <a:off x="528033" y="1166021"/>
            <a:ext cx="11256135" cy="184681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g-BG" sz="1600" dirty="0">
                <a:solidFill>
                  <a:schemeClr val="accent6">
                    <a:lumMod val="50000"/>
                  </a:schemeClr>
                </a:solidFill>
                <a:latin typeface="Book Antiqua" pitchFamily="18" charset="0"/>
              </a:rPr>
              <a:t>This model allows learners to set the pace of their learning, and complete most of their coursework virtually. Learners are given the opportunity to attend webinars with the instructor at their convenience, but ultimately it’s the learner that determines how much of their learning includes live interaction with the instructor. </a:t>
            </a:r>
            <a:endParaRPr lang="en-US" sz="1600" dirty="0" smtClean="0">
              <a:solidFill>
                <a:schemeClr val="accent6">
                  <a:lumMod val="50000"/>
                </a:schemeClr>
              </a:solidFill>
              <a:latin typeface="Book Antiqua" pitchFamily="18" charset="0"/>
            </a:endParaRPr>
          </a:p>
          <a:p>
            <a:pPr algn="just"/>
            <a:r>
              <a:rPr lang="hy-AM" sz="1600" dirty="0">
                <a:solidFill>
                  <a:srgbClr val="FF0000"/>
                </a:solidFill>
                <a:latin typeface="Book Antiqua" pitchFamily="18" charset="0"/>
              </a:rPr>
              <a:t>Այս մոդելը թույլ է տալիս սովորողներին սահմանել իրենց ուսման տեմպը և վիրտուալ կերպով ավարտել իրենց դասընթացի մեծ մասը: Սովորողներին հնարավորություն է տրվում հաճախել վեբինարների ուսուցչի հետ իրենց հարմարության դեպքում, բայց, ի վերջո, սովորողն է որոշում, թե իրենց ուսուցման մեջ որքանով է ներառված ուղիղ փոխազդեցությունը ուսուցչի հետ:</a:t>
            </a:r>
            <a:endParaRPr lang="bg-BG" sz="1600" dirty="0">
              <a:solidFill>
                <a:srgbClr val="FF0000"/>
              </a:solidFill>
              <a:latin typeface="Book Antiqua" pitchFamily="18" charset="0"/>
            </a:endParaRPr>
          </a:p>
        </p:txBody>
      </p:sp>
      <p:sp>
        <p:nvSpPr>
          <p:cNvPr id="4" name="Rounded Rectangle 3"/>
          <p:cNvSpPr/>
          <p:nvPr/>
        </p:nvSpPr>
        <p:spPr>
          <a:xfrm>
            <a:off x="914399" y="3155324"/>
            <a:ext cx="7109139" cy="2730321"/>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1600" b="1" dirty="0" smtClean="0">
                <a:solidFill>
                  <a:schemeClr val="accent6">
                    <a:lumMod val="50000"/>
                  </a:schemeClr>
                </a:solidFill>
                <a:latin typeface="Book Antiqua" pitchFamily="18" charset="0"/>
              </a:rPr>
              <a:t>Benefits</a:t>
            </a:r>
            <a:r>
              <a:rPr lang="en-US" sz="1600" dirty="0" smtClean="0">
                <a:solidFill>
                  <a:schemeClr val="accent6">
                    <a:lumMod val="50000"/>
                  </a:schemeClr>
                </a:solidFill>
                <a:latin typeface="Book Antiqua" pitchFamily="18" charset="0"/>
              </a:rPr>
              <a:t>:</a:t>
            </a:r>
          </a:p>
          <a:p>
            <a:pPr marL="285750" indent="-285750" algn="just">
              <a:buFont typeface="Wingdings" pitchFamily="2" charset="2"/>
              <a:buChar char="§"/>
            </a:pPr>
            <a:r>
              <a:rPr lang="en-US" sz="1600" dirty="0">
                <a:solidFill>
                  <a:schemeClr val="accent6">
                    <a:lumMod val="50000"/>
                  </a:schemeClr>
                </a:solidFill>
                <a:latin typeface="Book Antiqua" pitchFamily="18" charset="0"/>
              </a:rPr>
              <a:t>G</a:t>
            </a:r>
            <a:r>
              <a:rPr lang="bg-BG" sz="1600" dirty="0" smtClean="0">
                <a:solidFill>
                  <a:schemeClr val="accent6">
                    <a:lumMod val="50000"/>
                  </a:schemeClr>
                </a:solidFill>
                <a:latin typeface="Book Antiqua" pitchFamily="18" charset="0"/>
              </a:rPr>
              <a:t>reat </a:t>
            </a:r>
            <a:r>
              <a:rPr lang="bg-BG" sz="1600" dirty="0">
                <a:solidFill>
                  <a:schemeClr val="accent6">
                    <a:lumMod val="50000"/>
                  </a:schemeClr>
                </a:solidFill>
                <a:latin typeface="Book Antiqua" pitchFamily="18" charset="0"/>
              </a:rPr>
              <a:t>for self-motivated learners that appreciate autonomous </a:t>
            </a:r>
            <a:r>
              <a:rPr lang="bg-BG" sz="1600" dirty="0" smtClean="0">
                <a:solidFill>
                  <a:schemeClr val="accent6">
                    <a:lumMod val="50000"/>
                  </a:schemeClr>
                </a:solidFill>
                <a:latin typeface="Book Antiqua" pitchFamily="18" charset="0"/>
              </a:rPr>
              <a:t>learning</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en-US" sz="1600" dirty="0" smtClean="0">
                <a:solidFill>
                  <a:schemeClr val="accent6">
                    <a:lumMod val="50000"/>
                  </a:schemeClr>
                </a:solidFill>
                <a:latin typeface="Book Antiqua" pitchFamily="18" charset="0"/>
              </a:rPr>
              <a:t>Trainees strike a </a:t>
            </a:r>
            <a:r>
              <a:rPr lang="bg-BG" sz="1600" dirty="0" smtClean="0">
                <a:solidFill>
                  <a:schemeClr val="accent6">
                    <a:lumMod val="50000"/>
                  </a:schemeClr>
                </a:solidFill>
                <a:latin typeface="Book Antiqua" pitchFamily="18" charset="0"/>
              </a:rPr>
              <a:t>balance </a:t>
            </a:r>
            <a:r>
              <a:rPr lang="bg-BG" sz="1600" dirty="0">
                <a:solidFill>
                  <a:schemeClr val="accent6">
                    <a:lumMod val="50000"/>
                  </a:schemeClr>
                </a:solidFill>
                <a:latin typeface="Book Antiqua" pitchFamily="18" charset="0"/>
              </a:rPr>
              <a:t>between feeling supported, without feeling hindered by mandatory live instruction at a set date and time</a:t>
            </a:r>
            <a:r>
              <a:rPr lang="bg-BG" sz="1600" dirty="0" smtClean="0">
                <a:solidFill>
                  <a:schemeClr val="accent6">
                    <a:lumMod val="50000"/>
                  </a:schemeClr>
                </a:solidFill>
                <a:latin typeface="Book Antiqua" pitchFamily="18" charset="0"/>
              </a:rPr>
              <a:t>. </a:t>
            </a:r>
            <a:endParaRPr lang="en-US" sz="1600" dirty="0" smtClean="0">
              <a:solidFill>
                <a:schemeClr val="accent6">
                  <a:lumMod val="50000"/>
                </a:schemeClr>
              </a:solidFill>
              <a:latin typeface="Book Antiqua" pitchFamily="18" charset="0"/>
            </a:endParaRPr>
          </a:p>
          <a:p>
            <a:pPr marL="285750" indent="-285750" algn="just">
              <a:buFont typeface="Wingdings" pitchFamily="2" charset="2"/>
              <a:buChar char="§"/>
            </a:pPr>
            <a:r>
              <a:rPr lang="hy-AM" sz="1600" dirty="0">
                <a:solidFill>
                  <a:srgbClr val="FF0000"/>
                </a:solidFill>
                <a:latin typeface="Book Antiqua" pitchFamily="18" charset="0"/>
              </a:rPr>
              <a:t>Օգուտները:Հիանալի է ինքնուրույն մոտիվացված սովորողների համար, ովքեր գնահատում են ինքնավար ուսուցումըՎերապատրաստվողները հավասարակշռություն են պահպանում աջակցություն զգալու միջև՝ չզգալով, որ իրենց խանգարում է պարտադիր կենդանի ուսուցումը սահմանված ամսաթվի և ժամի ժամանակ:</a:t>
            </a:r>
            <a:endParaRPr lang="en-US" sz="1600" dirty="0" smtClean="0">
              <a:solidFill>
                <a:srgbClr val="FF0000"/>
              </a:solidFill>
              <a:latin typeface="Book Antiqua" pitchFamily="18" charset="0"/>
            </a:endParaRPr>
          </a:p>
        </p:txBody>
      </p:sp>
    </p:spTree>
    <p:extLst>
      <p:ext uri="{BB962C8B-B14F-4D97-AF65-F5344CB8AC3E}">
        <p14:creationId xmlns:p14="http://schemas.microsoft.com/office/powerpoint/2010/main" val="193653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25792"/>
          </a:xfrm>
        </p:spPr>
        <p:txBody>
          <a:bodyPr>
            <a:noAutofit/>
          </a:bodyPr>
          <a:lstStyle/>
          <a:p>
            <a:r>
              <a:rPr lang="en-US" sz="1800" b="1" dirty="0" smtClean="0">
                <a:solidFill>
                  <a:schemeClr val="accent6">
                    <a:lumMod val="50000"/>
                  </a:schemeClr>
                </a:solidFill>
                <a:latin typeface="Book Antiqua" pitchFamily="18" charset="0"/>
              </a:rPr>
              <a:t>Why is the Enriched </a:t>
            </a:r>
            <a:r>
              <a:rPr lang="en-US" sz="1800" b="1" dirty="0">
                <a:solidFill>
                  <a:schemeClr val="accent6">
                    <a:lumMod val="50000"/>
                  </a:schemeClr>
                </a:solidFill>
                <a:latin typeface="Book Antiqua" pitchFamily="18" charset="0"/>
              </a:rPr>
              <a:t>Virtual </a:t>
            </a:r>
            <a:r>
              <a:rPr lang="en-US" sz="1800" b="1" dirty="0" smtClean="0">
                <a:solidFill>
                  <a:schemeClr val="accent6">
                    <a:lumMod val="50000"/>
                  </a:schemeClr>
                </a:solidFill>
                <a:latin typeface="Book Antiqua" pitchFamily="18" charset="0"/>
              </a:rPr>
              <a:t>Model</a:t>
            </a:r>
            <a:br>
              <a:rPr lang="en-US" sz="1800" b="1" dirty="0" smtClean="0">
                <a:solidFill>
                  <a:schemeClr val="accent6">
                    <a:lumMod val="50000"/>
                  </a:schemeClr>
                </a:solidFill>
                <a:latin typeface="Book Antiqua" pitchFamily="18" charset="0"/>
              </a:rPr>
            </a:br>
            <a:r>
              <a:rPr lang="en-US" sz="1800" b="1" dirty="0" smtClean="0">
                <a:solidFill>
                  <a:schemeClr val="accent6">
                    <a:lumMod val="50000"/>
                  </a:schemeClr>
                </a:solidFill>
                <a:latin typeface="Book Antiqua" pitchFamily="18" charset="0"/>
              </a:rPr>
              <a:t>appropriate for VET</a:t>
            </a:r>
            <a:br>
              <a:rPr lang="en-US" sz="1800" b="1" dirty="0" smtClean="0">
                <a:solidFill>
                  <a:schemeClr val="accent6">
                    <a:lumMod val="50000"/>
                  </a:schemeClr>
                </a:solidFill>
                <a:latin typeface="Book Antiqua" pitchFamily="18" charset="0"/>
              </a:rPr>
            </a:br>
            <a:r>
              <a:rPr lang="hy-AM" sz="1800" b="1" dirty="0" smtClean="0">
                <a:solidFill>
                  <a:srgbClr val="FF0000"/>
                </a:solidFill>
                <a:latin typeface="Book Antiqua" pitchFamily="18" charset="0"/>
              </a:rPr>
              <a:t>Ինչու </a:t>
            </a:r>
            <a:r>
              <a:rPr lang="hy-AM" sz="1800" b="1" dirty="0">
                <a:solidFill>
                  <a:srgbClr val="FF0000"/>
                </a:solidFill>
                <a:latin typeface="Book Antiqua" pitchFamily="18" charset="0"/>
              </a:rPr>
              <a:t>է հարստացված վիրտուալ մոդելը հարմար ՄԿՈՒ-ի համար</a:t>
            </a:r>
            <a:r>
              <a:rPr lang="en-US" sz="1800" b="1" dirty="0" err="1">
                <a:solidFill>
                  <a:srgbClr val="FF0000"/>
                </a:solidFill>
                <a:latin typeface="Book Antiqua" pitchFamily="18" charset="0"/>
              </a:rPr>
              <a:t>Inch’u</a:t>
            </a:r>
            <a:r>
              <a:rPr lang="en-US" sz="1800" b="1" dirty="0">
                <a:solidFill>
                  <a:srgbClr val="FF0000"/>
                </a:solidFill>
                <a:latin typeface="Book Antiqua" pitchFamily="18" charset="0"/>
              </a:rPr>
              <a:t> e </a:t>
            </a:r>
            <a:r>
              <a:rPr lang="en-US" sz="1800" b="1" dirty="0" err="1">
                <a:solidFill>
                  <a:srgbClr val="FF0000"/>
                </a:solidFill>
                <a:latin typeface="Book Antiqua" pitchFamily="18" charset="0"/>
              </a:rPr>
              <a:t>harstats’vats</a:t>
            </a:r>
            <a:r>
              <a:rPr lang="en-US" sz="1800" b="1" dirty="0">
                <a:solidFill>
                  <a:srgbClr val="FF0000"/>
                </a:solidFill>
                <a:latin typeface="Book Antiqua" pitchFamily="18" charset="0"/>
              </a:rPr>
              <a:t> virtual </a:t>
            </a:r>
            <a:r>
              <a:rPr lang="en-US" sz="1800" b="1" dirty="0" err="1">
                <a:solidFill>
                  <a:srgbClr val="FF0000"/>
                </a:solidFill>
                <a:latin typeface="Book Antiqua" pitchFamily="18" charset="0"/>
              </a:rPr>
              <a:t>modely</a:t>
            </a:r>
            <a:r>
              <a:rPr lang="en-US" sz="1800" b="1" dirty="0">
                <a:solidFill>
                  <a:srgbClr val="FF0000"/>
                </a:solidFill>
                <a:latin typeface="Book Antiqua" pitchFamily="18" charset="0"/>
              </a:rPr>
              <a:t> </a:t>
            </a:r>
            <a:r>
              <a:rPr lang="en-US" sz="1800" b="1" dirty="0" err="1">
                <a:solidFill>
                  <a:srgbClr val="FF0000"/>
                </a:solidFill>
                <a:latin typeface="Book Antiqua" pitchFamily="18" charset="0"/>
              </a:rPr>
              <a:t>harmar</a:t>
            </a:r>
            <a:r>
              <a:rPr lang="en-US" sz="1800" b="1" dirty="0">
                <a:solidFill>
                  <a:srgbClr val="FF0000"/>
                </a:solidFill>
                <a:latin typeface="Book Antiqua" pitchFamily="18" charset="0"/>
              </a:rPr>
              <a:t> MKU-</a:t>
            </a:r>
            <a:r>
              <a:rPr lang="en-US" sz="1800" b="1" dirty="0" err="1">
                <a:solidFill>
                  <a:srgbClr val="FF0000"/>
                </a:solidFill>
                <a:latin typeface="Book Antiqua" pitchFamily="18" charset="0"/>
              </a:rPr>
              <a:t>i</a:t>
            </a:r>
            <a:r>
              <a:rPr lang="en-US" sz="1800" b="1" dirty="0">
                <a:solidFill>
                  <a:srgbClr val="FF0000"/>
                </a:solidFill>
                <a:latin typeface="Book Antiqua" pitchFamily="18" charset="0"/>
              </a:rPr>
              <a:t> </a:t>
            </a:r>
            <a:r>
              <a:rPr lang="en-US" sz="1800" b="1" dirty="0" err="1">
                <a:solidFill>
                  <a:srgbClr val="FF0000"/>
                </a:solidFill>
                <a:latin typeface="Book Antiqua" pitchFamily="18" charset="0"/>
              </a:rPr>
              <a:t>hamar</a:t>
            </a:r>
            <a:endParaRPr lang="bg-BG" sz="1800" b="1" dirty="0">
              <a:solidFill>
                <a:srgbClr val="FF0000"/>
              </a:solidFill>
              <a:latin typeface="Book Antiqua" pitchFamily="18" charset="0"/>
            </a:endParaRPr>
          </a:p>
        </p:txBody>
      </p:sp>
      <p:sp>
        <p:nvSpPr>
          <p:cNvPr id="3" name="Content Placeholder 2"/>
          <p:cNvSpPr>
            <a:spLocks noGrp="1"/>
          </p:cNvSpPr>
          <p:nvPr>
            <p:ph idx="1"/>
          </p:nvPr>
        </p:nvSpPr>
        <p:spPr>
          <a:xfrm>
            <a:off x="838200" y="1648497"/>
            <a:ext cx="10515600" cy="4382500"/>
          </a:xfrm>
        </p:spPr>
        <p:txBody>
          <a:bodyPr>
            <a:normAutofit fontScale="92500"/>
          </a:bodyPr>
          <a:lstStyle/>
          <a:p>
            <a:pPr marL="0" indent="0">
              <a:lnSpc>
                <a:spcPct val="150000"/>
              </a:lnSpc>
              <a:buNone/>
            </a:pPr>
            <a:r>
              <a:rPr lang="en-US" sz="1800" dirty="0">
                <a:solidFill>
                  <a:schemeClr val="accent6">
                    <a:lumMod val="50000"/>
                  </a:schemeClr>
                </a:solidFill>
                <a:latin typeface="Book Antiqua" pitchFamily="18" charset="0"/>
              </a:rPr>
              <a:t>Let’s</a:t>
            </a:r>
            <a:r>
              <a:rPr lang="bg-BG" sz="1800" dirty="0">
                <a:solidFill>
                  <a:schemeClr val="accent6">
                    <a:lumMod val="50000"/>
                  </a:schemeClr>
                </a:solidFill>
                <a:latin typeface="Book Antiqua" pitchFamily="18" charset="0"/>
              </a:rPr>
              <a:t> elucidate on some of what we know about how the adult brain learns, through examination of one of the most intriguing concepts from the field of neuroandragogy, an emerging field born from the intersection of neuroscience and andragogy, a term popularized by Malcolm Knowles, the influential theorist of adult education whose book </a:t>
            </a:r>
            <a:r>
              <a:rPr lang="bg-BG" sz="1800" i="1" dirty="0">
                <a:solidFill>
                  <a:schemeClr val="accent6">
                    <a:lumMod val="50000"/>
                  </a:schemeClr>
                </a:solidFill>
                <a:latin typeface="Book Antiqua" pitchFamily="18" charset="0"/>
                <a:hlinkClick r:id="rId3"/>
              </a:rPr>
              <a:t>The Modern Practice of Adult Education</a:t>
            </a:r>
            <a:r>
              <a:rPr lang="bg-BG" sz="1800" dirty="0">
                <a:solidFill>
                  <a:schemeClr val="accent6">
                    <a:lumMod val="50000"/>
                  </a:schemeClr>
                </a:solidFill>
                <a:latin typeface="Book Antiqua" pitchFamily="18" charset="0"/>
              </a:rPr>
              <a:t> still serves as a seminal text for educators. </a:t>
            </a:r>
            <a:endParaRPr lang="en-US" sz="1800" dirty="0" smtClean="0">
              <a:solidFill>
                <a:schemeClr val="accent6">
                  <a:lumMod val="50000"/>
                </a:schemeClr>
              </a:solidFill>
              <a:latin typeface="Book Antiqua" pitchFamily="18" charset="0"/>
            </a:endParaRPr>
          </a:p>
          <a:p>
            <a:pPr marL="0" indent="0">
              <a:lnSpc>
                <a:spcPct val="150000"/>
              </a:lnSpc>
              <a:buNone/>
            </a:pPr>
            <a:r>
              <a:rPr lang="hy-AM" sz="1800" dirty="0">
                <a:solidFill>
                  <a:srgbClr val="FF0000"/>
                </a:solidFill>
                <a:latin typeface="Book Antiqua" pitchFamily="18" charset="0"/>
              </a:rPr>
              <a:t>Եկեք պարզաբանենք այն, ինչ մենք գիտենք այն մասին, թե ինչպես է մեծահասակների ուղեղը սովորում, նեյրոանդրագոգիայի ոլորտի ամենահետաքրքիր հասկացություններից մեկի ուսումնասիրության միջոցով, որը ծնվել է նյարդաբանության և անդրագոգիայի խաչմերուկից, տերմին, որը տարածված է Մալքոլմ Նոուլզի կողմից: Մեծահասակների կրթության ազդեցիկ տեսաբան, որի «Մեծահասակների կրթության ժամանակակից պրակտիկան» գիրքը դեռևս կարևոր տեքստ է մանկավարժների համար:</a:t>
            </a:r>
            <a:endParaRPr lang="bg-BG" sz="1800" dirty="0">
              <a:solidFill>
                <a:srgbClr val="FF0000"/>
              </a:solidFill>
              <a:latin typeface="Book Antiqua" pitchFamily="18" charset="0"/>
            </a:endParaRPr>
          </a:p>
          <a:p>
            <a:pPr marL="0" indent="0">
              <a:buNone/>
            </a:pPr>
            <a:endParaRPr lang="bg-BG" dirty="0"/>
          </a:p>
        </p:txBody>
      </p:sp>
    </p:spTree>
    <p:extLst>
      <p:ext uri="{BB962C8B-B14F-4D97-AF65-F5344CB8AC3E}">
        <p14:creationId xmlns:p14="http://schemas.microsoft.com/office/powerpoint/2010/main" val="59427898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1263</TotalTime>
  <Words>2401</Words>
  <Application>Microsoft Office PowerPoint</Application>
  <PresentationFormat>Произвольный</PresentationFormat>
  <Paragraphs>192</Paragraphs>
  <Slides>19</Slides>
  <Notes>19</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Why is the Enriched Virtual Model appropriate for VET Ինչու է հարստացված վիրտուալ մոդելը հարմար ՄԿՈՒ-ի համարInch’u e harstats’vats virtual modely harmar MKU-i hamar</vt:lpstr>
      <vt:lpstr>The six principles of  Knowles’s andragogy theory Նոուլզի անդրագոգիայի տեսության վեց սկզբունքները</vt:lpstr>
      <vt:lpstr>How the brain learns Ինչպես է ուղեղը սովորում</vt:lpstr>
      <vt:lpstr>Enriched Learning Environment Հարստացված ուսումնական միջավայր</vt:lpstr>
      <vt:lpstr>Enriched Learning Environment Հարստացված ուսումնական միջավայր</vt:lpstr>
      <vt:lpstr>The Enriched Virtual Classroom Հարստացված վիրտուալ դասարան</vt:lpstr>
      <vt:lpstr>The Enriched Virtual Classroom</vt:lpstr>
      <vt:lpstr>The Enriched Virtual Classroom – Creating Synergies</vt:lpstr>
      <vt:lpstr>The Enriched Virtual Classroom – Feedback</vt:lpstr>
      <vt:lpstr>The Enriched Virtual Classroom – Feedback</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User</cp:lastModifiedBy>
  <cp:revision>109</cp:revision>
  <dcterms:created xsi:type="dcterms:W3CDTF">2023-03-13T11:10:08Z</dcterms:created>
  <dcterms:modified xsi:type="dcterms:W3CDTF">2024-01-24T15:58:45Z</dcterms:modified>
</cp:coreProperties>
</file>