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17" r:id="rId3"/>
    <p:sldId id="318" r:id="rId4"/>
    <p:sldId id="319" r:id="rId5"/>
    <p:sldId id="320" r:id="rId6"/>
    <p:sldId id="321" r:id="rId7"/>
    <p:sldId id="257" r:id="rId8"/>
    <p:sldId id="311" r:id="rId9"/>
    <p:sldId id="312" r:id="rId10"/>
    <p:sldId id="313" r:id="rId11"/>
    <p:sldId id="314" r:id="rId12"/>
    <p:sldId id="316" r:id="rId13"/>
    <p:sldId id="322" r:id="rId14"/>
    <p:sldId id="324" r:id="rId15"/>
    <p:sldId id="323" r:id="rId16"/>
    <p:sldId id="325" r:id="rId17"/>
    <p:sldId id="326" r:id="rId18"/>
    <p:sldId id="31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89068" autoAdjust="0"/>
  </p:normalViewPr>
  <p:slideViewPr>
    <p:cSldViewPr snapToGrid="0">
      <p:cViewPr varScale="1">
        <p:scale>
          <a:sx n="65" d="100"/>
          <a:sy n="65" d="100"/>
        </p:scale>
        <p:origin x="-90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6AA6F8-B077-4366-BEB3-B1F00A4730FD}" type="datetimeFigureOut">
              <a:rPr lang="bg-BG" smtClean="0"/>
              <a:pPr/>
              <a:t>17.1.2024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833CB-951D-43B2-BECB-DA1AEAB1DFF4}" type="slidenum">
              <a:rPr lang="bg-BG" smtClean="0"/>
              <a:pPr/>
              <a:t>‹#›</a:t>
            </a:fld>
            <a:endParaRPr lang="bg-BG"/>
          </a:p>
        </p:txBody>
      </p:sp>
    </p:spTree>
    <p:extLst>
      <p:ext uri="{BB962C8B-B14F-4D97-AF65-F5344CB8AC3E}">
        <p14:creationId xmlns:p14="http://schemas.microsoft.com/office/powerpoint/2010/main" xmlns="" val="3591775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en.wikipedia.org/wiki/Entrepreneurship" TargetMode="External"/><Relationship Id="rId3" Type="http://schemas.openxmlformats.org/officeDocument/2006/relationships/hyperlink" Target="https://en.wikipedia.org/wiki/Reality_television#Investments" TargetMode="External"/><Relationship Id="rId7" Type="http://schemas.openxmlformats.org/officeDocument/2006/relationships/hyperlink" Target="https://en.wikipedia.org/wiki/Shark_Tank#cite_note-3"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en.wikipedia.org/wiki/Dragons'_Den" TargetMode="External"/><Relationship Id="rId11" Type="http://schemas.openxmlformats.org/officeDocument/2006/relationships/hyperlink" Target="https://en.wikipedia.org/wiki/Start-up" TargetMode="External"/><Relationship Id="rId5" Type="http://schemas.openxmlformats.org/officeDocument/2006/relationships/hyperlink" Target="https://en.wikipedia.org/wiki/Shark_Tank#cite_note-Insider_TV-2" TargetMode="External"/><Relationship Id="rId10" Type="http://schemas.openxmlformats.org/officeDocument/2006/relationships/hyperlink" Target="https://en.wikipedia.org/wiki/Investor" TargetMode="External"/><Relationship Id="rId4" Type="http://schemas.openxmlformats.org/officeDocument/2006/relationships/hyperlink" Target="https://en.wikipedia.org/wiki/American_Broadcasting_Company" TargetMode="External"/><Relationship Id="rId9" Type="http://schemas.openxmlformats.org/officeDocument/2006/relationships/hyperlink" Target="https://en.wikipedia.org/wiki/Venture_capitalis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1</a:t>
            </a:fld>
            <a:endParaRPr lang="bg-BG"/>
          </a:p>
        </p:txBody>
      </p:sp>
    </p:spTree>
    <p:extLst>
      <p:ext uri="{BB962C8B-B14F-4D97-AF65-F5344CB8AC3E}">
        <p14:creationId xmlns:p14="http://schemas.microsoft.com/office/powerpoint/2010/main" xmlns="" val="261245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sz="1200" kern="1200" dirty="0" smtClean="0">
                <a:solidFill>
                  <a:schemeClr val="tx1"/>
                </a:solidFill>
                <a:effectLst/>
                <a:latin typeface="+mn-lt"/>
                <a:ea typeface="+mn-ea"/>
                <a:cs typeface="+mn-cs"/>
              </a:rPr>
              <a:t>A recent report to ESCO (European Skills, Competences, Qualifications and Occupations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working</a:t>
            </a:r>
            <a:r>
              <a:rPr lang="bg-BG" sz="1200" kern="1200" dirty="0" smtClean="0">
                <a:solidFill>
                  <a:schemeClr val="tx1"/>
                </a:solidFill>
                <a:effectLst/>
                <a:latin typeface="+mn-lt"/>
                <a:ea typeface="+mn-ea"/>
                <a:cs typeface="+mn-cs"/>
              </a:rPr>
              <a:t> group </a:t>
            </a:r>
            <a:r>
              <a:rPr lang="bg-BG" sz="1200" kern="1200" dirty="0" err="1" smtClean="0">
                <a:solidFill>
                  <a:schemeClr val="tx1"/>
                </a:solidFill>
                <a:effectLst/>
                <a:latin typeface="+mn-lt"/>
                <a:ea typeface="+mn-ea"/>
                <a:cs typeface="+mn-cs"/>
              </a:rPr>
              <a:t>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terminology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for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transversal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skills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competences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Hart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al</a:t>
            </a:r>
            <a:r>
              <a:rPr lang="bg-BG" sz="1200" kern="1200" dirty="0" smtClean="0">
                <a:solidFill>
                  <a:schemeClr val="tx1"/>
                </a:solidFill>
                <a:effectLst/>
                <a:latin typeface="+mn-lt"/>
                <a:ea typeface="+mn-ea"/>
                <a:cs typeface="+mn-cs"/>
              </a:rPr>
              <a:t>., 2021) </a:t>
            </a:r>
            <a:r>
              <a:rPr lang="bg-BG" sz="1200" kern="1200" dirty="0" err="1" smtClean="0">
                <a:solidFill>
                  <a:schemeClr val="tx1"/>
                </a:solidFill>
                <a:effectLst/>
                <a:latin typeface="+mn-lt"/>
                <a:ea typeface="+mn-ea"/>
                <a:cs typeface="+mn-cs"/>
              </a:rPr>
              <a:t>categorized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skills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competences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into</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six</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broad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groups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core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skills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physical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manual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thinking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self-management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social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communication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life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skills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competences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Entrepreneurial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financial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skills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competences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are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defined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within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‘Life </a:t>
            </a:r>
            <a:r>
              <a:rPr lang="bg-BG" sz="1200" kern="1200" dirty="0" err="1" smtClean="0">
                <a:solidFill>
                  <a:schemeClr val="tx1"/>
                </a:solidFill>
                <a:effectLst/>
                <a:latin typeface="+mn-lt"/>
                <a:ea typeface="+mn-ea"/>
                <a:cs typeface="+mn-cs"/>
              </a:rPr>
              <a:t>skills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competences’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cluster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abilities</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process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utilize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knowledge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information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with</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wide-ranging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implications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fostering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active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citizenship</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personal</a:t>
            </a:r>
            <a:r>
              <a:rPr lang="bg-BG" sz="1200" kern="1200" dirty="0" smtClean="0">
                <a:solidFill>
                  <a:schemeClr val="tx1"/>
                </a:solidFill>
                <a:effectLst/>
                <a:latin typeface="+mn-lt"/>
                <a:ea typeface="+mn-ea"/>
                <a:cs typeface="+mn-cs"/>
              </a:rPr>
              <a:t>/</a:t>
            </a:r>
            <a:r>
              <a:rPr lang="bg-BG" sz="1200" kern="1200" dirty="0" err="1" smtClean="0">
                <a:solidFill>
                  <a:schemeClr val="tx1"/>
                </a:solidFill>
                <a:effectLst/>
                <a:latin typeface="+mn-lt"/>
                <a:ea typeface="+mn-ea"/>
                <a:cs typeface="+mn-cs"/>
              </a:rPr>
              <a:t>professional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growth</a:t>
            </a:r>
            <a:r>
              <a:rPr lang="bg-BG" sz="1200" kern="1200" dirty="0" smtClean="0">
                <a:solidFill>
                  <a:schemeClr val="tx1"/>
                </a:solidFill>
                <a:effectLst/>
                <a:latin typeface="+mn-lt"/>
                <a:ea typeface="+mn-ea"/>
                <a:cs typeface="+mn-cs"/>
              </a:rPr>
              <a:t>.</a:t>
            </a:r>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11</a:t>
            </a:fld>
            <a:endParaRPr lang="bg-BG"/>
          </a:p>
        </p:txBody>
      </p:sp>
    </p:spTree>
    <p:extLst>
      <p:ext uri="{BB962C8B-B14F-4D97-AF65-F5344CB8AC3E}">
        <p14:creationId xmlns:p14="http://schemas.microsoft.com/office/powerpoint/2010/main" xmlns="" val="2835659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sz="1200" kern="1200" dirty="0" smtClean="0">
                <a:solidFill>
                  <a:schemeClr val="tx1"/>
                </a:solidFill>
                <a:effectLst/>
                <a:latin typeface="+mn-lt"/>
                <a:ea typeface="+mn-ea"/>
                <a:cs typeface="+mn-cs"/>
              </a:rPr>
              <a:t>Entrepreneurship is a mindset – a way of looking at things that is opportunity-focused and creative. It is about creating value for customers and investors, gaining independence in your career, taking bold risks, and solving challenges with undefined solutions. </a:t>
            </a:r>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12</a:t>
            </a:fld>
            <a:endParaRPr lang="bg-BG"/>
          </a:p>
        </p:txBody>
      </p:sp>
    </p:spTree>
    <p:extLst>
      <p:ext uri="{BB962C8B-B14F-4D97-AF65-F5344CB8AC3E}">
        <p14:creationId xmlns:p14="http://schemas.microsoft.com/office/powerpoint/2010/main" xmlns="" val="2835659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be an entrepreneur, you need to have the ability to innovate – to improve the old and invent the new. You need passion – and love what you are doing. Above all, you need persistence – getting up every day and moving forward with no one telling you what to do and why to do it.</a:t>
            </a:r>
            <a:endParaRPr lang="bg-BG" sz="1200" kern="1200" dirty="0" smtClean="0">
              <a:solidFill>
                <a:schemeClr val="tx1"/>
              </a:solidFill>
              <a:effectLst/>
              <a:latin typeface="+mn-lt"/>
              <a:ea typeface="+mn-ea"/>
              <a:cs typeface="+mn-cs"/>
            </a:endParaRPr>
          </a:p>
          <a:p>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13</a:t>
            </a:fld>
            <a:endParaRPr lang="bg-BG"/>
          </a:p>
        </p:txBody>
      </p:sp>
    </p:spTree>
    <p:extLst>
      <p:ext uri="{BB962C8B-B14F-4D97-AF65-F5344CB8AC3E}">
        <p14:creationId xmlns:p14="http://schemas.microsoft.com/office/powerpoint/2010/main" xmlns="" val="2835659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14</a:t>
            </a:fld>
            <a:endParaRPr lang="bg-BG"/>
          </a:p>
        </p:txBody>
      </p:sp>
    </p:spTree>
    <p:extLst>
      <p:ext uri="{BB962C8B-B14F-4D97-AF65-F5344CB8AC3E}">
        <p14:creationId xmlns:p14="http://schemas.microsoft.com/office/powerpoint/2010/main" xmlns="" val="2835659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may start with idea generation, opportunity recognition and early opportunity development, with emphasis placed on understanding the mechanisms by which entrepreneurs determine if a specific business concept merits the in-depth feasibility assessment appropriate to opportunity pursuit. Then you could progress to topics, such as testing and adapting a business concept, evaluating go-to-market strategies, developing a business model, and financing the venture to get off the ground. You should also explore how an entrepreneurial mindset can aid alternative career paths, such as corporate entrepreneurship and social entrepreneurship.</a:t>
            </a:r>
            <a:endParaRPr lang="bg-BG" sz="1200" kern="1200" dirty="0" smtClean="0">
              <a:solidFill>
                <a:schemeClr val="tx1"/>
              </a:solidFill>
              <a:effectLst/>
              <a:latin typeface="+mn-lt"/>
              <a:ea typeface="+mn-ea"/>
              <a:cs typeface="+mn-cs"/>
            </a:endParaRPr>
          </a:p>
          <a:p>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15</a:t>
            </a:fld>
            <a:endParaRPr lang="bg-BG"/>
          </a:p>
        </p:txBody>
      </p:sp>
    </p:spTree>
    <p:extLst>
      <p:ext uri="{BB962C8B-B14F-4D97-AF65-F5344CB8AC3E}">
        <p14:creationId xmlns:p14="http://schemas.microsoft.com/office/powerpoint/2010/main" xmlns="" val="2835659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sz="1200" b="1" kern="1200" dirty="0" smtClean="0">
                <a:solidFill>
                  <a:schemeClr val="tx1"/>
                </a:solidFill>
                <a:effectLst/>
                <a:latin typeface="+mn-lt"/>
                <a:ea typeface="+mn-ea"/>
                <a:cs typeface="+mn-cs"/>
              </a:rPr>
              <a:t>Learning Objectives</a:t>
            </a:r>
            <a:endParaRPr lang="bg-BG"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course, trainees should develop their conceptual and practical knowledge of new venture creation and management.</a:t>
            </a:r>
            <a:endParaRPr lang="bg-BG"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the end of the course, trainees will be able to:</a:t>
            </a:r>
            <a:endParaRPr lang="bg-BG"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Explain fundamental concepts, theories and practices employed in the field of entrepreneurship and the role entrepreneurship plays in the global economy and society;</a:t>
            </a:r>
            <a:endParaRPr lang="bg-BG"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Describe the new venture creation process – including the activities, challenges and opportunities involved;</a:t>
            </a:r>
            <a:endParaRPr lang="bg-BG"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Evaluate new venture opportunities to determine their strengths, weaknesses, and overall business potential.</a:t>
            </a:r>
            <a:endParaRPr lang="bg-BG" sz="1200" kern="1200" dirty="0" smtClean="0">
              <a:solidFill>
                <a:schemeClr val="tx1"/>
              </a:solidFill>
              <a:effectLst/>
              <a:latin typeface="+mn-lt"/>
              <a:ea typeface="+mn-ea"/>
              <a:cs typeface="+mn-cs"/>
            </a:endParaRPr>
          </a:p>
          <a:p>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16</a:t>
            </a:fld>
            <a:endParaRPr lang="bg-BG"/>
          </a:p>
        </p:txBody>
      </p:sp>
    </p:spTree>
    <p:extLst>
      <p:ext uri="{BB962C8B-B14F-4D97-AF65-F5344CB8AC3E}">
        <p14:creationId xmlns:p14="http://schemas.microsoft.com/office/powerpoint/2010/main" xmlns="" val="2835659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sz="1200" kern="1200" dirty="0" smtClean="0">
                <a:solidFill>
                  <a:schemeClr val="tx1"/>
                </a:solidFill>
                <a:effectLst/>
                <a:latin typeface="+mn-lt"/>
                <a:ea typeface="+mn-ea"/>
                <a:cs typeface="+mn-cs"/>
              </a:rPr>
              <a:t>During the course, trainees will also:</a:t>
            </a:r>
            <a:endParaRPr lang="bg-BG"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Develop their leadership skills, particularly in the areas of team leadership and entrepreneurial leadership;</a:t>
            </a:r>
            <a:endParaRPr lang="bg-BG"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Improve their oral and written communication skills (by learning to craft an effective concept statement, develop an in-depth industry analysis, and deliver a persuasive business pitch).</a:t>
            </a:r>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17</a:t>
            </a:fld>
            <a:endParaRPr lang="bg-BG"/>
          </a:p>
        </p:txBody>
      </p:sp>
    </p:spTree>
    <p:extLst>
      <p:ext uri="{BB962C8B-B14F-4D97-AF65-F5344CB8AC3E}">
        <p14:creationId xmlns:p14="http://schemas.microsoft.com/office/powerpoint/2010/main" xmlns="" val="2835659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sz="1200" kern="1200" dirty="0" smtClean="0">
                <a:solidFill>
                  <a:schemeClr val="tx1"/>
                </a:solidFill>
                <a:latin typeface="+mn-lt"/>
                <a:ea typeface="+mn-ea"/>
                <a:cs typeface="+mn-cs"/>
              </a:rPr>
              <a:t>A sample lesson plan is provided as an additional material. This sample lesson plan is from a guide developed by the Shark Tank</a:t>
            </a:r>
            <a:endParaRPr lang="bg-BG" sz="1200" kern="1200" dirty="0" smtClean="0">
              <a:solidFill>
                <a:schemeClr val="tx1"/>
              </a:solidFill>
              <a:latin typeface="+mn-lt"/>
              <a:ea typeface="+mn-ea"/>
              <a:cs typeface="+mn-cs"/>
            </a:endParaRPr>
          </a:p>
          <a:p>
            <a:r>
              <a:rPr lang="bg-BG" sz="1200" b="1" i="1" kern="1200" dirty="0" smtClean="0">
                <a:solidFill>
                  <a:schemeClr val="tx1"/>
                </a:solidFill>
                <a:latin typeface="+mn-lt"/>
                <a:ea typeface="+mn-ea"/>
                <a:cs typeface="+mn-cs"/>
              </a:rPr>
              <a:t>Shark Tank</a:t>
            </a:r>
            <a:r>
              <a:rPr lang="bg-BG" sz="1200" kern="1200" dirty="0" smtClean="0">
                <a:solidFill>
                  <a:schemeClr val="tx1"/>
                </a:solidFill>
                <a:latin typeface="+mn-lt"/>
                <a:ea typeface="+mn-ea"/>
                <a:cs typeface="+mn-cs"/>
              </a:rPr>
              <a:t> is an American business </a:t>
            </a:r>
            <a:r>
              <a:rPr lang="bg-BG" sz="1200" u="sng" kern="1200" dirty="0" smtClean="0">
                <a:solidFill>
                  <a:schemeClr val="tx1"/>
                </a:solidFill>
                <a:latin typeface="+mn-lt"/>
                <a:ea typeface="+mn-ea"/>
                <a:cs typeface="+mn-cs"/>
                <a:hlinkClick r:id="rId3" tooltip="Reality television"/>
              </a:rPr>
              <a:t>reality television series</a:t>
            </a:r>
            <a:r>
              <a:rPr lang="bg-BG" sz="1200" kern="1200" dirty="0" smtClean="0">
                <a:solidFill>
                  <a:schemeClr val="tx1"/>
                </a:solidFill>
                <a:latin typeface="+mn-lt"/>
                <a:ea typeface="+mn-ea"/>
                <a:cs typeface="+mn-cs"/>
              </a:rPr>
              <a:t> that premiered on August 9, 2009, on </a:t>
            </a:r>
            <a:r>
              <a:rPr lang="bg-BG" sz="1200" u="sng" kern="1200" dirty="0" smtClean="0">
                <a:solidFill>
                  <a:schemeClr val="tx1"/>
                </a:solidFill>
                <a:latin typeface="+mn-lt"/>
                <a:ea typeface="+mn-ea"/>
                <a:cs typeface="+mn-cs"/>
                <a:hlinkClick r:id="rId4" tooltip="American Broadcasting Company"/>
              </a:rPr>
              <a:t>ABC</a:t>
            </a:r>
            <a:r>
              <a:rPr lang="bg-BG" sz="1200" kern="1200" dirty="0" smtClean="0">
                <a:solidFill>
                  <a:schemeClr val="tx1"/>
                </a:solidFill>
                <a:latin typeface="+mn-lt"/>
                <a:ea typeface="+mn-ea"/>
                <a:cs typeface="+mn-cs"/>
              </a:rPr>
              <a:t>.</a:t>
            </a:r>
            <a:r>
              <a:rPr lang="bg-BG" sz="1200" u="sng" kern="1200" baseline="30000" dirty="0" smtClean="0">
                <a:solidFill>
                  <a:schemeClr val="tx1"/>
                </a:solidFill>
                <a:latin typeface="+mn-lt"/>
                <a:ea typeface="+mn-ea"/>
                <a:cs typeface="+mn-cs"/>
                <a:hlinkClick r:id="rId5"/>
              </a:rPr>
              <a:t>[1]</a:t>
            </a:r>
            <a:r>
              <a:rPr lang="bg-BG" sz="1200" kern="1200" dirty="0" smtClean="0">
                <a:solidFill>
                  <a:schemeClr val="tx1"/>
                </a:solidFill>
                <a:latin typeface="+mn-lt"/>
                <a:ea typeface="+mn-ea"/>
                <a:cs typeface="+mn-cs"/>
              </a:rPr>
              <a:t> The show is the American franchise of the international format </a:t>
            </a:r>
            <a:r>
              <a:rPr lang="bg-BG" sz="1200" i="1" u="sng" kern="1200" dirty="0" smtClean="0">
                <a:solidFill>
                  <a:schemeClr val="tx1"/>
                </a:solidFill>
                <a:latin typeface="+mn-lt"/>
                <a:ea typeface="+mn-ea"/>
                <a:cs typeface="+mn-cs"/>
                <a:hlinkClick r:id="rId6" tooltip="Dragons' Den"/>
              </a:rPr>
              <a:t>Dragons' Den</a:t>
            </a:r>
            <a:r>
              <a:rPr lang="bg-BG" sz="1200" kern="1200" dirty="0" smtClean="0">
                <a:solidFill>
                  <a:schemeClr val="tx1"/>
                </a:solidFill>
                <a:latin typeface="+mn-lt"/>
                <a:ea typeface="+mn-ea"/>
                <a:cs typeface="+mn-cs"/>
              </a:rPr>
              <a:t>, a Japanese TV series.</a:t>
            </a:r>
            <a:r>
              <a:rPr lang="bg-BG" sz="1200" u="sng" kern="1200" baseline="30000" dirty="0" smtClean="0">
                <a:solidFill>
                  <a:schemeClr val="tx1"/>
                </a:solidFill>
                <a:latin typeface="+mn-lt"/>
                <a:ea typeface="+mn-ea"/>
                <a:cs typeface="+mn-cs"/>
                <a:hlinkClick r:id="rId7"/>
              </a:rPr>
              <a:t>[2]</a:t>
            </a:r>
            <a:r>
              <a:rPr lang="bg-BG" sz="1200" kern="1200" dirty="0" smtClean="0">
                <a:solidFill>
                  <a:schemeClr val="tx1"/>
                </a:solidFill>
                <a:latin typeface="+mn-lt"/>
                <a:ea typeface="+mn-ea"/>
                <a:cs typeface="+mn-cs"/>
              </a:rPr>
              <a:t> It shows </a:t>
            </a:r>
            <a:r>
              <a:rPr lang="bg-BG" sz="1200" u="sng" kern="1200" dirty="0" smtClean="0">
                <a:solidFill>
                  <a:schemeClr val="tx1"/>
                </a:solidFill>
                <a:latin typeface="+mn-lt"/>
                <a:ea typeface="+mn-ea"/>
                <a:cs typeface="+mn-cs"/>
                <a:hlinkClick r:id="rId8" tooltip="Entrepreneurship"/>
              </a:rPr>
              <a:t>entrepreneurs</a:t>
            </a:r>
            <a:r>
              <a:rPr lang="bg-BG" sz="1200" kern="1200" dirty="0" smtClean="0">
                <a:solidFill>
                  <a:schemeClr val="tx1"/>
                </a:solidFill>
                <a:latin typeface="+mn-lt"/>
                <a:ea typeface="+mn-ea"/>
                <a:cs typeface="+mn-cs"/>
              </a:rPr>
              <a:t> making business presentations to a panel of five </a:t>
            </a:r>
            <a:r>
              <a:rPr lang="bg-BG" sz="1200" u="sng" kern="1200" dirty="0" smtClean="0">
                <a:solidFill>
                  <a:schemeClr val="tx1"/>
                </a:solidFill>
                <a:latin typeface="+mn-lt"/>
                <a:ea typeface="+mn-ea"/>
                <a:cs typeface="+mn-cs"/>
                <a:hlinkClick r:id="rId9" tooltip="Venture capitalist"/>
              </a:rPr>
              <a:t>venture capitalists</a:t>
            </a:r>
            <a:r>
              <a:rPr lang="bg-BG" sz="1200" kern="1200" dirty="0" smtClean="0">
                <a:solidFill>
                  <a:schemeClr val="tx1"/>
                </a:solidFill>
                <a:latin typeface="+mn-lt"/>
                <a:ea typeface="+mn-ea"/>
                <a:cs typeface="+mn-cs"/>
              </a:rPr>
              <a:t> (</a:t>
            </a:r>
            <a:r>
              <a:rPr lang="bg-BG" sz="1200" u="sng" kern="1200" dirty="0" smtClean="0">
                <a:solidFill>
                  <a:schemeClr val="tx1"/>
                </a:solidFill>
                <a:latin typeface="+mn-lt"/>
                <a:ea typeface="+mn-ea"/>
                <a:cs typeface="+mn-cs"/>
                <a:hlinkClick r:id="rId10" tooltip="Investor"/>
              </a:rPr>
              <a:t>investors</a:t>
            </a:r>
            <a:r>
              <a:rPr lang="bg-BG" sz="1200" kern="1200" dirty="0" smtClean="0">
                <a:solidFill>
                  <a:schemeClr val="tx1"/>
                </a:solidFill>
                <a:latin typeface="+mn-lt"/>
                <a:ea typeface="+mn-ea"/>
                <a:cs typeface="+mn-cs"/>
              </a:rPr>
              <a:t> in </a:t>
            </a:r>
            <a:r>
              <a:rPr lang="bg-BG" sz="1200" u="sng" kern="1200" dirty="0" smtClean="0">
                <a:solidFill>
                  <a:schemeClr val="tx1"/>
                </a:solidFill>
                <a:latin typeface="+mn-lt"/>
                <a:ea typeface="+mn-ea"/>
                <a:cs typeface="+mn-cs"/>
                <a:hlinkClick r:id="rId11" tooltip="Start-up"/>
              </a:rPr>
              <a:t>start-ups</a:t>
            </a:r>
            <a:r>
              <a:rPr lang="bg-BG" sz="1200" kern="1200" dirty="0" smtClean="0">
                <a:solidFill>
                  <a:schemeClr val="tx1"/>
                </a:solidFill>
                <a:latin typeface="+mn-lt"/>
                <a:ea typeface="+mn-ea"/>
                <a:cs typeface="+mn-cs"/>
              </a:rPr>
              <a:t>) called "sharks" on the program, who decide whether to invest in their companies</a:t>
            </a:r>
            <a:r>
              <a:rPr lang="en-US" sz="1200" kern="1200" dirty="0" smtClean="0">
                <a:solidFill>
                  <a:schemeClr val="tx1"/>
                </a:solidFill>
                <a:latin typeface="+mn-lt"/>
                <a:ea typeface="+mn-ea"/>
                <a:cs typeface="+mn-cs"/>
              </a:rPr>
              <a:t>.</a:t>
            </a:r>
            <a:endParaRPr lang="bg-BG" sz="1200" kern="1200" smtClean="0">
              <a:solidFill>
                <a:schemeClr val="tx1"/>
              </a:solidFill>
              <a:latin typeface="+mn-lt"/>
              <a:ea typeface="+mn-ea"/>
              <a:cs typeface="+mn-cs"/>
            </a:endParaRPr>
          </a:p>
          <a:p>
            <a:endParaRPr lang="bg-BG" dirty="0"/>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18</a:t>
            </a:fld>
            <a:endParaRPr lang="bg-BG"/>
          </a:p>
        </p:txBody>
      </p:sp>
    </p:spTree>
    <p:extLst>
      <p:ext uri="{BB962C8B-B14F-4D97-AF65-F5344CB8AC3E}">
        <p14:creationId xmlns:p14="http://schemas.microsoft.com/office/powerpoint/2010/main" xmlns="" val="261245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sz="1200" kern="1200" dirty="0" smtClean="0">
                <a:solidFill>
                  <a:schemeClr val="tx1"/>
                </a:solidFill>
                <a:effectLst/>
                <a:latin typeface="+mn-lt"/>
                <a:ea typeface="+mn-ea"/>
                <a:cs typeface="+mn-cs"/>
              </a:rPr>
              <a:t>Research shows that the development of VET does not follow an unbroken chain of developments leading in one direction but can be interrupted by changes of course in policy and practice, economic social and educational goals. Recent events such as the COVID-19 pandemic, the war in Ukraine, the energy crisis and surging inflation confirm the validity of this perspective.</a:t>
            </a:r>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2</a:t>
            </a:fld>
            <a:endParaRPr lang="bg-BG"/>
          </a:p>
        </p:txBody>
      </p:sp>
    </p:spTree>
    <p:extLst>
      <p:ext uri="{BB962C8B-B14F-4D97-AF65-F5344CB8AC3E}">
        <p14:creationId xmlns:p14="http://schemas.microsoft.com/office/powerpoint/2010/main" xmlns="" val="2970123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Whereas traditionally there has been a strong emphasis on summative assessment (with a focus on certification), we can also see an expansion of assessment functions and a strengthening of formative assessment with a focus on learning support. In addition, we can also observe an increasing focus on standardized and external assessments (to ensure high levels of reliability), as well as an increasing use of competence demonstrations in the workplace (to ensure authenticity and validity of assessment). Both developments are often justified in policy as a way of strengthening the image and value of VET.</a:t>
            </a:r>
            <a:endParaRPr lang="bg-BG" sz="1200" kern="1200" dirty="0" smtClean="0">
              <a:solidFill>
                <a:schemeClr val="tx1"/>
              </a:solidFill>
              <a:effectLst/>
              <a:latin typeface="+mn-lt"/>
              <a:ea typeface="+mn-ea"/>
              <a:cs typeface="+mn-cs"/>
            </a:endParaRPr>
          </a:p>
          <a:p>
            <a:endParaRPr lang="bg-BG" dirty="0"/>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3</a:t>
            </a:fld>
            <a:endParaRPr lang="bg-BG"/>
          </a:p>
        </p:txBody>
      </p:sp>
    </p:spTree>
    <p:extLst>
      <p:ext uri="{BB962C8B-B14F-4D97-AF65-F5344CB8AC3E}">
        <p14:creationId xmlns:p14="http://schemas.microsoft.com/office/powerpoint/2010/main" xmlns="" val="2714917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Changing course in VET, as in education in general, can be compared to trying to change the course of a supertanker: it takes so long to turn around that by the time a new direction is taken, the weather conditions (drivers) may have changed. In addition, changes in VET may be a consequence of developments in other education sectors. For example, both the strengthening of standardized and external forms of assessment can be seen as a measure to raise the status of VET and thus expand the possibilities of access to higher education.</a:t>
            </a:r>
            <a:endParaRPr lang="bg-BG" sz="1200" kern="1200" dirty="0" smtClean="0">
              <a:solidFill>
                <a:schemeClr val="tx1"/>
              </a:solidFill>
              <a:effectLst/>
              <a:latin typeface="+mn-lt"/>
              <a:ea typeface="+mn-ea"/>
              <a:cs typeface="+mn-cs"/>
            </a:endParaRPr>
          </a:p>
          <a:p>
            <a:endParaRPr lang="bg-BG" dirty="0"/>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4</a:t>
            </a:fld>
            <a:endParaRPr lang="bg-BG"/>
          </a:p>
        </p:txBody>
      </p:sp>
    </p:spTree>
    <p:extLst>
      <p:ext uri="{BB962C8B-B14F-4D97-AF65-F5344CB8AC3E}">
        <p14:creationId xmlns:p14="http://schemas.microsoft.com/office/powerpoint/2010/main" xmlns="" val="413303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sz="1200" kern="1200" dirty="0" smtClean="0">
                <a:solidFill>
                  <a:schemeClr val="tx1"/>
                </a:solidFill>
                <a:effectLst/>
                <a:latin typeface="+mn-lt"/>
                <a:ea typeface="+mn-ea"/>
                <a:cs typeface="+mn-cs"/>
              </a:rPr>
              <a:t>The number of VET schools has decreased in many countries, either due to demographic trends and/or to an increased efficiency and effectiveness of provision (by merging schools). Hybrid education and hybrid schools are becoming more common.</a:t>
            </a:r>
            <a:endParaRPr lang="bg-BG"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Despite the fall in VET schools numbers, we are seeing a diversification of VET provision, not only through greater autonomy in the curriculum, but also in terms of learning sites and an increase in workplace learning.</a:t>
            </a:r>
            <a:endParaRPr lang="bg-BG" sz="1200" kern="1200" dirty="0" smtClean="0">
              <a:solidFill>
                <a:schemeClr val="tx1"/>
              </a:solidFill>
              <a:effectLst/>
              <a:latin typeface="+mn-lt"/>
              <a:ea typeface="+mn-ea"/>
              <a:cs typeface="+mn-cs"/>
            </a:endParaRPr>
          </a:p>
          <a:p>
            <a:endParaRPr lang="bg-BG" dirty="0"/>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5</a:t>
            </a:fld>
            <a:endParaRPr lang="bg-BG"/>
          </a:p>
        </p:txBody>
      </p:sp>
    </p:spTree>
    <p:extLst>
      <p:ext uri="{BB962C8B-B14F-4D97-AF65-F5344CB8AC3E}">
        <p14:creationId xmlns:p14="http://schemas.microsoft.com/office/powerpoint/2010/main" xmlns="" val="3311116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sz="1200" kern="1200" dirty="0" smtClean="0">
                <a:solidFill>
                  <a:schemeClr val="tx1"/>
                </a:solidFill>
                <a:effectLst/>
                <a:latin typeface="+mn-lt"/>
                <a:ea typeface="+mn-ea"/>
                <a:cs typeface="+mn-cs"/>
              </a:rPr>
              <a:t>Modern society is changing rapidly the way we live, work and learn. Technological developments, climate change, demography, various crises, require adapting to new realities. To manage these changes, we need the right skills and competences. Resilience, flexibility, adaptability, acting upon opportunities and ideas are just some elements of entrepreneurship competence, a key competence for all.</a:t>
            </a:r>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7</a:t>
            </a:fld>
            <a:endParaRPr lang="bg-BG"/>
          </a:p>
        </p:txBody>
      </p:sp>
    </p:spTree>
    <p:extLst>
      <p:ext uri="{BB962C8B-B14F-4D97-AF65-F5344CB8AC3E}">
        <p14:creationId xmlns:p14="http://schemas.microsoft.com/office/powerpoint/2010/main" xmlns="" val="2835659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8</a:t>
            </a:fld>
            <a:endParaRPr lang="bg-BG"/>
          </a:p>
        </p:txBody>
      </p:sp>
    </p:spTree>
    <p:extLst>
      <p:ext uri="{BB962C8B-B14F-4D97-AF65-F5344CB8AC3E}">
        <p14:creationId xmlns:p14="http://schemas.microsoft.com/office/powerpoint/2010/main" xmlns="" val="2835659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sz="1200" kern="1200" dirty="0" smtClean="0">
                <a:solidFill>
                  <a:schemeClr val="tx1"/>
                </a:solidFill>
                <a:effectLst/>
                <a:latin typeface="+mn-lt"/>
                <a:ea typeface="+mn-ea"/>
                <a:cs typeface="+mn-cs"/>
              </a:rPr>
              <a:t>Responding to these priorities, CEDEFOP carried out a study to provide VET stakeholders with new evidence on how entrepreneurship competence is embedded in VET.</a:t>
            </a:r>
            <a:endParaRPr lang="bg-BG"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research shows that VET plays a crucial role in promoting entrepreneurship competence. Efforts have been made in Europe to establish VET entrepreneurial learning ecosystem, although there is still a need for improved links between the ecosystem components and collaboration among stakeholders</a:t>
            </a:r>
            <a:endParaRPr lang="bg-BG"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VET entrepreneurial learning ecosystem – A learning community to promote and embed entrepreneurship competence through various activities and initiatives led by VET providers and implemented with the commitment of teaching staff in collaboration with a range of external stakeholders. The entrepreneurship learning ecosystem encompasses the organizations and individuals involved, the interactions taking place internally and externally, and the resources available within a given policy environment. The VET provider is in the </a:t>
            </a:r>
            <a:r>
              <a:rPr lang="en-US" sz="1200" kern="1200" dirty="0" err="1" smtClean="0">
                <a:solidFill>
                  <a:schemeClr val="tx1"/>
                </a:solidFill>
                <a:effectLst/>
                <a:latin typeface="+mn-lt"/>
                <a:ea typeface="+mn-ea"/>
                <a:cs typeface="+mn-cs"/>
              </a:rPr>
              <a:t>centre</a:t>
            </a:r>
            <a:r>
              <a:rPr lang="en-US" sz="1200" kern="1200" dirty="0" smtClean="0">
                <a:solidFill>
                  <a:schemeClr val="tx1"/>
                </a:solidFill>
                <a:effectLst/>
                <a:latin typeface="+mn-lt"/>
                <a:ea typeface="+mn-ea"/>
                <a:cs typeface="+mn-cs"/>
              </a:rPr>
              <a:t> due to its crucial role in developing entrepreneurial attitudes, aspirations and activity.</a:t>
            </a:r>
            <a:endParaRPr lang="bg-BG" sz="1200" kern="1200" dirty="0" smtClean="0">
              <a:solidFill>
                <a:schemeClr val="tx1"/>
              </a:solidFill>
              <a:effectLst/>
              <a:latin typeface="+mn-lt"/>
              <a:ea typeface="+mn-ea"/>
              <a:cs typeface="+mn-cs"/>
            </a:endParaRPr>
          </a:p>
          <a:p>
            <a:endParaRPr lang="bg-BG" dirty="0"/>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9</a:t>
            </a:fld>
            <a:endParaRPr lang="bg-BG"/>
          </a:p>
        </p:txBody>
      </p:sp>
    </p:spTree>
    <p:extLst>
      <p:ext uri="{BB962C8B-B14F-4D97-AF65-F5344CB8AC3E}">
        <p14:creationId xmlns:p14="http://schemas.microsoft.com/office/powerpoint/2010/main" xmlns="" val="2835659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sz="1200" kern="1200" dirty="0" smtClean="0">
                <a:solidFill>
                  <a:schemeClr val="tx1"/>
                </a:solidFill>
                <a:effectLst/>
                <a:latin typeface="+mn-lt"/>
                <a:ea typeface="+mn-ea"/>
                <a:cs typeface="+mn-cs"/>
              </a:rPr>
              <a:t>VET teachers have mixed feelings about the nature and definition of entrepreneurship. Some see it as a means to develop technical, personal and social competences that enhance VET learner professional profiles, employability, and future career prospects. Others seem to be confused by definitions or consider entrepreneurship as secondary priority. Teachers stress that transversal skills like literacy, numeracy, socio-emotional and technical, should precede the development of entrepreneurship competence. The term ‘entrepreneurship’ carries ideological connotations and biases that sometimes result in VET teachers, trainers and management avoiding its use.</a:t>
            </a:r>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10</a:t>
            </a:fld>
            <a:endParaRPr lang="bg-BG"/>
          </a:p>
        </p:txBody>
      </p:sp>
    </p:spTree>
    <p:extLst>
      <p:ext uri="{BB962C8B-B14F-4D97-AF65-F5344CB8AC3E}">
        <p14:creationId xmlns:p14="http://schemas.microsoft.com/office/powerpoint/2010/main" xmlns="" val="2835659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2179" y="1122363"/>
            <a:ext cx="10033907" cy="2387600"/>
          </a:xfrm>
        </p:spPr>
        <p:txBody>
          <a:bodyPr anchor="b">
            <a:normAutofit/>
          </a:bodyPr>
          <a:lstStyle>
            <a:lvl1pPr algn="ctr">
              <a:defRPr sz="4800" b="1">
                <a:solidFill>
                  <a:srgbClr val="00B050"/>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bg-BG" dirty="0"/>
          </a:p>
        </p:txBody>
      </p:sp>
      <p:sp>
        <p:nvSpPr>
          <p:cNvPr id="3" name="Subtitle 2"/>
          <p:cNvSpPr>
            <a:spLocks noGrp="1"/>
          </p:cNvSpPr>
          <p:nvPr>
            <p:ph type="subTitle" idx="1"/>
          </p:nvPr>
        </p:nvSpPr>
        <p:spPr>
          <a:xfrm>
            <a:off x="1102179" y="3602038"/>
            <a:ext cx="10033907" cy="1655762"/>
          </a:xfrm>
        </p:spPr>
        <p:txBody>
          <a:bodyPr>
            <a:normAutofit/>
          </a:bodyPr>
          <a:lstStyle>
            <a:lvl1pPr marL="0" indent="0" algn="ctr">
              <a:buNone/>
              <a:defRPr sz="3200" b="1">
                <a:solidFill>
                  <a:srgbClr val="00B050"/>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bg-BG" dirty="0"/>
          </a:p>
        </p:txBody>
      </p:sp>
      <p:sp>
        <p:nvSpPr>
          <p:cNvPr id="4" name="Date Placeholder 3"/>
          <p:cNvSpPr>
            <a:spLocks noGrp="1"/>
          </p:cNvSpPr>
          <p:nvPr>
            <p:ph type="dt" sz="half" idx="10"/>
          </p:nvPr>
        </p:nvSpPr>
        <p:spPr>
          <a:xfrm>
            <a:off x="838199" y="6164036"/>
            <a:ext cx="419101" cy="557440"/>
          </a:xfrm>
          <a:prstGeom prst="rect">
            <a:avLst/>
          </a:prstGeom>
        </p:spPr>
        <p:txBody>
          <a:bodyPr/>
          <a:lstStyle>
            <a:lvl1pPr>
              <a:defRPr sz="1400">
                <a:solidFill>
                  <a:srgbClr val="00B050"/>
                </a:solidFill>
                <a:latin typeface="Times New Roman" panose="02020603050405020304" pitchFamily="18" charset="0"/>
                <a:cs typeface="Times New Roman" panose="02020603050405020304" pitchFamily="18" charset="0"/>
              </a:defRPr>
            </a:lvl1pPr>
          </a:lstStyle>
          <a:p>
            <a:fld id="{F1B2E80D-E282-488B-8DD1-A4CDF9CE1C3C}" type="slidenum">
              <a:rPr lang="bg-BG" smtClean="0"/>
              <a:pPr/>
              <a:t>‹#›</a:t>
            </a:fld>
            <a:endParaRPr lang="bg-BG" dirty="0"/>
          </a:p>
        </p:txBody>
      </p:sp>
      <p:sp>
        <p:nvSpPr>
          <p:cNvPr id="11" name="TextBox 10"/>
          <p:cNvSpPr txBox="1"/>
          <p:nvPr userDrawn="1"/>
        </p:nvSpPr>
        <p:spPr>
          <a:xfrm>
            <a:off x="1600200" y="6288867"/>
            <a:ext cx="1391902" cy="307777"/>
          </a:xfrm>
          <a:prstGeom prst="rect">
            <a:avLst/>
          </a:prstGeom>
          <a:noFill/>
        </p:spPr>
        <p:txBody>
          <a:bodyPr wrap="square" rtlCol="0">
            <a:spAutoFit/>
          </a:bodyPr>
          <a:lstStyle/>
          <a:p>
            <a:r>
              <a:rPr lang="en-US" sz="1400" dirty="0" smtClean="0">
                <a:solidFill>
                  <a:srgbClr val="00B050"/>
                </a:solidFill>
                <a:latin typeface="Times New Roman" panose="02020603050405020304" pitchFamily="18" charset="0"/>
                <a:cs typeface="Times New Roman" panose="02020603050405020304" pitchFamily="18" charset="0"/>
              </a:rPr>
              <a:t>Partner logo</a:t>
            </a:r>
            <a:endParaRPr lang="bg-BG" sz="1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4250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8695"/>
          </a:xfrm>
        </p:spPr>
        <p:txBody>
          <a:bodyPr/>
          <a:lstStyle/>
          <a:p>
            <a:r>
              <a:rPr lang="en-US" dirty="0" smtClean="0"/>
              <a:t>Click to edit Master title style</a:t>
            </a:r>
            <a:endParaRPr lang="bg-BG" dirty="0"/>
          </a:p>
        </p:txBody>
      </p:sp>
      <p:sp>
        <p:nvSpPr>
          <p:cNvPr id="3" name="Content Placeholder 2"/>
          <p:cNvSpPr>
            <a:spLocks noGrp="1"/>
          </p:cNvSpPr>
          <p:nvPr>
            <p:ph idx="1"/>
          </p:nvPr>
        </p:nvSpPr>
        <p:spPr>
          <a:xfrm>
            <a:off x="838200" y="1338943"/>
            <a:ext cx="10515600" cy="46920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pic>
        <p:nvPicPr>
          <p:cNvPr id="8" name="Picture 7"/>
          <p:cNvPicPr>
            <a:picLocks noChangeAspect="1"/>
          </p:cNvPicPr>
          <p:nvPr userDrawn="1"/>
        </p:nvPicPr>
        <p:blipFill>
          <a:blip r:embed="rId2" cstate="print"/>
          <a:stretch>
            <a:fillRect/>
          </a:stretch>
        </p:blipFill>
        <p:spPr>
          <a:xfrm>
            <a:off x="8561590" y="365125"/>
            <a:ext cx="2792210" cy="646232"/>
          </a:xfrm>
          <a:prstGeom prst="rect">
            <a:avLst/>
          </a:prstGeom>
        </p:spPr>
      </p:pic>
      <p:pic>
        <p:nvPicPr>
          <p:cNvPr id="9" name="Picture 8"/>
          <p:cNvPicPr>
            <a:picLocks noChangeAspect="1"/>
          </p:cNvPicPr>
          <p:nvPr userDrawn="1"/>
        </p:nvPicPr>
        <p:blipFill>
          <a:blip r:embed="rId3" cstate="print"/>
          <a:stretch>
            <a:fillRect/>
          </a:stretch>
        </p:blipFill>
        <p:spPr>
          <a:xfrm>
            <a:off x="9463876" y="6083289"/>
            <a:ext cx="1889924" cy="621846"/>
          </a:xfrm>
          <a:prstGeom prst="rect">
            <a:avLst/>
          </a:prstGeom>
        </p:spPr>
      </p:pic>
    </p:spTree>
    <p:extLst>
      <p:ext uri="{BB962C8B-B14F-4D97-AF65-F5344CB8AC3E}">
        <p14:creationId xmlns:p14="http://schemas.microsoft.com/office/powerpoint/2010/main" xmlns="" val="3979685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stretch>
            <a:fillRect/>
          </a:stretch>
        </p:blipFill>
        <p:spPr>
          <a:xfrm>
            <a:off x="-529" y="-9442"/>
            <a:ext cx="12193057" cy="6876884"/>
          </a:xfrm>
          <a:prstGeom prst="rect">
            <a:avLst/>
          </a:prstGeom>
        </p:spPr>
      </p:pic>
      <p:sp>
        <p:nvSpPr>
          <p:cNvPr id="2" name="Title 1"/>
          <p:cNvSpPr>
            <a:spLocks noGrp="1"/>
          </p:cNvSpPr>
          <p:nvPr>
            <p:ph type="title"/>
          </p:nvPr>
        </p:nvSpPr>
        <p:spPr>
          <a:xfrm>
            <a:off x="838200" y="365126"/>
            <a:ext cx="10515600" cy="855038"/>
          </a:xfrm>
        </p:spPr>
        <p:txBody>
          <a:bodyPr/>
          <a:lstStyle/>
          <a:p>
            <a:r>
              <a:rPr lang="en-US" dirty="0" smtClean="0"/>
              <a:t>Click to edit Master title style</a:t>
            </a:r>
            <a:endParaRPr lang="bg-BG" dirty="0"/>
          </a:p>
        </p:txBody>
      </p:sp>
      <p:sp>
        <p:nvSpPr>
          <p:cNvPr id="3" name="Content Placeholder 2"/>
          <p:cNvSpPr>
            <a:spLocks noGrp="1"/>
          </p:cNvSpPr>
          <p:nvPr>
            <p:ph sz="half" idx="1"/>
          </p:nvPr>
        </p:nvSpPr>
        <p:spPr>
          <a:xfrm>
            <a:off x="838200" y="1306286"/>
            <a:ext cx="5181600" cy="47107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bg-BG" dirty="0"/>
          </a:p>
        </p:txBody>
      </p:sp>
      <p:sp>
        <p:nvSpPr>
          <p:cNvPr id="4" name="Content Placeholder 3"/>
          <p:cNvSpPr>
            <a:spLocks noGrp="1"/>
          </p:cNvSpPr>
          <p:nvPr>
            <p:ph sz="half" idx="2"/>
          </p:nvPr>
        </p:nvSpPr>
        <p:spPr>
          <a:xfrm>
            <a:off x="6172200" y="1306286"/>
            <a:ext cx="5181600" cy="47107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bg-BG" dirty="0"/>
          </a:p>
        </p:txBody>
      </p:sp>
      <p:pic>
        <p:nvPicPr>
          <p:cNvPr id="9" name="Picture 8"/>
          <p:cNvPicPr>
            <a:picLocks noChangeAspect="1"/>
          </p:cNvPicPr>
          <p:nvPr userDrawn="1"/>
        </p:nvPicPr>
        <p:blipFill>
          <a:blip r:embed="rId3" cstate="print"/>
          <a:stretch>
            <a:fillRect/>
          </a:stretch>
        </p:blipFill>
        <p:spPr>
          <a:xfrm>
            <a:off x="8561590" y="365125"/>
            <a:ext cx="2792210" cy="646232"/>
          </a:xfrm>
          <a:prstGeom prst="rect">
            <a:avLst/>
          </a:prstGeom>
        </p:spPr>
      </p:pic>
      <p:pic>
        <p:nvPicPr>
          <p:cNvPr id="10" name="Picture 9"/>
          <p:cNvPicPr>
            <a:picLocks noChangeAspect="1"/>
          </p:cNvPicPr>
          <p:nvPr userDrawn="1"/>
        </p:nvPicPr>
        <p:blipFill>
          <a:blip r:embed="rId4" cstate="print"/>
          <a:stretch>
            <a:fillRect/>
          </a:stretch>
        </p:blipFill>
        <p:spPr>
          <a:xfrm>
            <a:off x="9406725" y="6099629"/>
            <a:ext cx="1889924" cy="621846"/>
          </a:xfrm>
          <a:prstGeom prst="rect">
            <a:avLst/>
          </a:prstGeom>
        </p:spPr>
      </p:pic>
      <p:pic>
        <p:nvPicPr>
          <p:cNvPr id="6" name="Picture 5"/>
          <p:cNvPicPr>
            <a:picLocks noChangeAspect="1"/>
          </p:cNvPicPr>
          <p:nvPr userDrawn="1"/>
        </p:nvPicPr>
        <p:blipFill>
          <a:blip r:embed="rId5" cstate="print"/>
          <a:stretch>
            <a:fillRect/>
          </a:stretch>
        </p:blipFill>
        <p:spPr>
          <a:xfrm>
            <a:off x="3581400" y="6291495"/>
            <a:ext cx="5060119" cy="335309"/>
          </a:xfrm>
          <a:prstGeom prst="rect">
            <a:avLst/>
          </a:prstGeom>
        </p:spPr>
      </p:pic>
      <p:sp>
        <p:nvSpPr>
          <p:cNvPr id="7" name="Rectangle 6"/>
          <p:cNvSpPr/>
          <p:nvPr userDrawn="1"/>
        </p:nvSpPr>
        <p:spPr>
          <a:xfrm>
            <a:off x="732077" y="6225886"/>
            <a:ext cx="457176" cy="369332"/>
          </a:xfrm>
          <a:prstGeom prst="rect">
            <a:avLst/>
          </a:prstGeom>
        </p:spPr>
        <p:txBody>
          <a:bodyPr wrap="none">
            <a:spAutoFit/>
          </a:bodyPr>
          <a:lstStyle/>
          <a:p>
            <a:fld id="{E732600E-B140-4A0D-8B5E-210AF5C491A7}" type="slidenum">
              <a:rPr kumimoji="0" lang="bg-BG" sz="1800" b="0" i="0" u="none" strike="noStrike" kern="1200" cap="none" spc="0" normalizeH="0" baseline="0" noProof="0" smtClean="0">
                <a:ln>
                  <a:noFill/>
                </a:ln>
                <a:solidFill>
                  <a:prstClr val="black"/>
                </a:solidFill>
                <a:effectLst/>
                <a:uLnTx/>
                <a:uFillTx/>
                <a:latin typeface="+mn-lt"/>
              </a:rPr>
              <a:pPr/>
              <a:t>‹#›</a:t>
            </a:fld>
            <a:endParaRPr lang="bg-BG" dirty="0"/>
          </a:p>
        </p:txBody>
      </p:sp>
    </p:spTree>
    <p:extLst>
      <p:ext uri="{BB962C8B-B14F-4D97-AF65-F5344CB8AC3E}">
        <p14:creationId xmlns:p14="http://schemas.microsoft.com/office/powerpoint/2010/main" xmlns="" val="358714358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pic>
        <p:nvPicPr>
          <p:cNvPr id="8" name="Picture 7"/>
          <p:cNvPicPr>
            <a:picLocks noChangeAspect="1"/>
          </p:cNvPicPr>
          <p:nvPr userDrawn="1"/>
        </p:nvPicPr>
        <p:blipFill>
          <a:blip r:embed="rId2" cstate="print"/>
          <a:stretch>
            <a:fillRect/>
          </a:stretch>
        </p:blipFill>
        <p:spPr>
          <a:xfrm>
            <a:off x="9463876" y="6099629"/>
            <a:ext cx="1889924" cy="621846"/>
          </a:xfrm>
          <a:prstGeom prst="rect">
            <a:avLst/>
          </a:prstGeom>
        </p:spPr>
      </p:pic>
    </p:spTree>
    <p:extLst>
      <p:ext uri="{BB962C8B-B14F-4D97-AF65-F5344CB8AC3E}">
        <p14:creationId xmlns:p14="http://schemas.microsoft.com/office/powerpoint/2010/main" xmlns="" val="2190635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cstate="print"/>
          <a:stretch>
            <a:fillRect/>
          </a:stretch>
        </p:blipFill>
        <p:spPr>
          <a:xfrm>
            <a:off x="-1057" y="21318"/>
            <a:ext cx="12193057" cy="6876884"/>
          </a:xfrm>
          <a:prstGeom prst="rect">
            <a:avLst/>
          </a:prstGeom>
        </p:spPr>
      </p:pic>
      <p:sp>
        <p:nvSpPr>
          <p:cNvPr id="2" name="Title Placeholder 1"/>
          <p:cNvSpPr>
            <a:spLocks noGrp="1"/>
          </p:cNvSpPr>
          <p:nvPr>
            <p:ph type="title"/>
          </p:nvPr>
        </p:nvSpPr>
        <p:spPr>
          <a:xfrm>
            <a:off x="838200" y="365126"/>
            <a:ext cx="10515600" cy="916668"/>
          </a:xfrm>
          <a:prstGeom prst="rect">
            <a:avLst/>
          </a:prstGeom>
        </p:spPr>
        <p:txBody>
          <a:bodyPr vert="horz" lIns="91440" tIns="45720" rIns="91440" bIns="45720" rtlCol="0" anchor="ctr">
            <a:normAutofit/>
          </a:bodyPr>
          <a:lstStyle/>
          <a:p>
            <a:r>
              <a:rPr lang="en-US" dirty="0" smtClean="0"/>
              <a:t>Click to edit Master title style</a:t>
            </a:r>
            <a:endParaRPr lang="bg-BG" dirty="0"/>
          </a:p>
        </p:txBody>
      </p:sp>
      <p:sp>
        <p:nvSpPr>
          <p:cNvPr id="3" name="Text Placeholder 2"/>
          <p:cNvSpPr>
            <a:spLocks noGrp="1"/>
          </p:cNvSpPr>
          <p:nvPr>
            <p:ph type="body" idx="1"/>
          </p:nvPr>
        </p:nvSpPr>
        <p:spPr>
          <a:xfrm>
            <a:off x="838200" y="1445079"/>
            <a:ext cx="10515600" cy="450668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bg-BG" dirty="0"/>
          </a:p>
        </p:txBody>
      </p:sp>
      <p:pic>
        <p:nvPicPr>
          <p:cNvPr id="9" name="Picture 8"/>
          <p:cNvPicPr>
            <a:picLocks noChangeAspect="1"/>
          </p:cNvPicPr>
          <p:nvPr userDrawn="1"/>
        </p:nvPicPr>
        <p:blipFill>
          <a:blip r:embed="rId7" cstate="print"/>
          <a:stretch>
            <a:fillRect/>
          </a:stretch>
        </p:blipFill>
        <p:spPr>
          <a:xfrm>
            <a:off x="8561590" y="381674"/>
            <a:ext cx="2792210" cy="646232"/>
          </a:xfrm>
          <a:prstGeom prst="rect">
            <a:avLst/>
          </a:prstGeom>
        </p:spPr>
      </p:pic>
      <p:pic>
        <p:nvPicPr>
          <p:cNvPr id="10" name="Picture 9"/>
          <p:cNvPicPr>
            <a:picLocks noChangeAspect="1"/>
          </p:cNvPicPr>
          <p:nvPr userDrawn="1"/>
        </p:nvPicPr>
        <p:blipFill>
          <a:blip r:embed="rId8" cstate="print"/>
          <a:stretch>
            <a:fillRect/>
          </a:stretch>
        </p:blipFill>
        <p:spPr>
          <a:xfrm>
            <a:off x="9463876" y="6099629"/>
            <a:ext cx="1889924" cy="621846"/>
          </a:xfrm>
          <a:prstGeom prst="rect">
            <a:avLst/>
          </a:prstGeom>
        </p:spPr>
      </p:pic>
      <p:pic>
        <p:nvPicPr>
          <p:cNvPr id="11" name="Picture 10"/>
          <p:cNvPicPr>
            <a:picLocks noChangeAspect="1"/>
          </p:cNvPicPr>
          <p:nvPr userDrawn="1"/>
        </p:nvPicPr>
        <p:blipFill>
          <a:blip r:embed="rId9" cstate="print"/>
          <a:stretch>
            <a:fillRect/>
          </a:stretch>
        </p:blipFill>
        <p:spPr>
          <a:xfrm>
            <a:off x="3736521" y="6356350"/>
            <a:ext cx="5060119" cy="335309"/>
          </a:xfrm>
          <a:prstGeom prst="rect">
            <a:avLst/>
          </a:prstGeom>
        </p:spPr>
      </p:pic>
      <p:sp>
        <p:nvSpPr>
          <p:cNvPr id="12" name="Rectangle 11"/>
          <p:cNvSpPr/>
          <p:nvPr userDrawn="1"/>
        </p:nvSpPr>
        <p:spPr>
          <a:xfrm>
            <a:off x="838200" y="6225886"/>
            <a:ext cx="457176" cy="369332"/>
          </a:xfrm>
          <a:prstGeom prst="rect">
            <a:avLst/>
          </a:prstGeom>
        </p:spPr>
        <p:txBody>
          <a:bodyPr wrap="none">
            <a:spAutoFit/>
          </a:bodyPr>
          <a:lstStyle/>
          <a:p>
            <a:fld id="{E732600E-B140-4A0D-8B5E-210AF5C491A7}" type="slidenum">
              <a:rPr kumimoji="0" lang="bg-BG" sz="1800" b="0" i="0" u="none" strike="noStrike" kern="1200" cap="none" spc="0" normalizeH="0" baseline="0" noProof="0" smtClean="0">
                <a:ln>
                  <a:noFill/>
                </a:ln>
                <a:solidFill>
                  <a:prstClr val="black"/>
                </a:solidFill>
                <a:effectLst/>
                <a:uLnTx/>
                <a:uFillTx/>
                <a:latin typeface="+mn-lt"/>
              </a:rPr>
              <a:pPr/>
              <a:t>‹#›</a:t>
            </a:fld>
            <a:endParaRPr lang="bg-BG" dirty="0"/>
          </a:p>
        </p:txBody>
      </p:sp>
    </p:spTree>
    <p:extLst>
      <p:ext uri="{BB962C8B-B14F-4D97-AF65-F5344CB8AC3E}">
        <p14:creationId xmlns:p14="http://schemas.microsoft.com/office/powerpoint/2010/main" xmlns="" val="1066818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dt="0"/>
  <p:txStyles>
    <p:titleStyle>
      <a:lvl1pPr algn="l" defTabSz="914400" rtl="0" eaLnBrk="1" latinLnBrk="0" hangingPunct="1">
        <a:lnSpc>
          <a:spcPct val="90000"/>
        </a:lnSpc>
        <a:spcBef>
          <a:spcPct val="0"/>
        </a:spcBef>
        <a:buNone/>
        <a:defRPr sz="4400" kern="1200">
          <a:solidFill>
            <a:srgbClr val="00B050"/>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0B050"/>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00B050"/>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rgbClr val="00B050"/>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2">
            <a:extLst>
              <a:ext uri="{FF2B5EF4-FFF2-40B4-BE49-F238E27FC236}">
                <a16:creationId xmlns:a16="http://schemas.microsoft.com/office/drawing/2014/main" xmlns="" id="{200B3D2B-613A-41BE-987D-E6A1324B456D}"/>
              </a:ext>
            </a:extLst>
          </p:cNvPr>
          <p:cNvSpPr txBox="1">
            <a:spLocks/>
          </p:cNvSpPr>
          <p:nvPr/>
        </p:nvSpPr>
        <p:spPr>
          <a:xfrm>
            <a:off x="5778320" y="1346490"/>
            <a:ext cx="6413680" cy="1944000"/>
          </a:xfrm>
          <a:prstGeom prst="rect">
            <a:avLst/>
          </a:prstGeom>
          <a:solidFill>
            <a:sysClr val="window" lastClr="FFFFFF"/>
          </a:solidFill>
          <a:effectLst/>
        </p:spPr>
        <p:txBody>
          <a:bodyPr vert="horz" lIns="180000" tIns="135000" rIns="252000" bIns="180000" rtlCol="0" anchor="t">
            <a:noAutofit/>
          </a:bodyPr>
          <a:lstStyle>
            <a:lvl1pPr algn="r" defTabSz="457200" rtl="0" eaLnBrk="1" latinLnBrk="0" hangingPunct="1">
              <a:spcBef>
                <a:spcPct val="0"/>
              </a:spcBef>
              <a:buNone/>
              <a:defRPr lang="en-ZA" sz="3600" b="1" kern="1200" cap="none" spc="-225" dirty="0">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t>MODULE</a:t>
            </a:r>
            <a:r>
              <a:rPr kumimoji="0" lang="en-US" sz="4500" b="1" i="0" u="none" strike="noStrike" kern="1200" cap="none" spc="-225" normalizeH="0" baseline="0" noProof="0" dirty="0" smtClean="0">
                <a:ln w="3175" cmpd="sng">
                  <a:noFill/>
                </a:ln>
                <a:solidFill>
                  <a:sysClr val="windowText" lastClr="000000"/>
                </a:solidFill>
                <a:effectLst/>
                <a:uLnTx/>
                <a:uFillTx/>
                <a:latin typeface="Calisto MT" pitchFamily="18" charset="0"/>
              </a:rPr>
              <a:t> </a:t>
            </a:r>
            <a: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t> </a:t>
            </a:r>
            <a:r>
              <a:rPr kumimoji="0" lang="en-US" sz="4500" b="1" i="0" u="none" strike="noStrike" kern="1200" cap="none" spc="-225" normalizeH="0" baseline="0" noProof="0" dirty="0" smtClean="0">
                <a:ln w="3175" cmpd="sng">
                  <a:noFill/>
                </a:ln>
                <a:solidFill>
                  <a:sysClr val="windowText" lastClr="000000"/>
                </a:solidFill>
                <a:effectLst/>
                <a:uLnTx/>
                <a:uFillTx/>
                <a:latin typeface="Calisto MT" pitchFamily="18" charset="0"/>
              </a:rPr>
              <a:t>5</a:t>
            </a:r>
            <a: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t/>
            </a:r>
            <a:b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br>
            <a:r>
              <a:rPr kumimoji="0" lang="en-US" sz="4500" b="1" i="0" u="none" strike="noStrike" kern="1200" cap="none" spc="-225" normalizeH="0" baseline="0" noProof="0" dirty="0" smtClean="0">
                <a:ln w="3175" cmpd="sng">
                  <a:noFill/>
                </a:ln>
                <a:solidFill>
                  <a:sysClr val="windowText" lastClr="000000"/>
                </a:solidFill>
                <a:effectLst/>
                <a:uLnTx/>
                <a:uFillTx/>
                <a:latin typeface="Calisto MT" pitchFamily="18" charset="0"/>
              </a:rPr>
              <a:t>New Methods &amp; Practices</a:t>
            </a:r>
            <a:endParaRPr kumimoji="0" lang="tr-TR" sz="4500" b="1" i="0" u="none" strike="noStrike" kern="1200" cap="none" spc="-225" normalizeH="0" baseline="0" noProof="0" dirty="0">
              <a:ln w="3175" cmpd="sng">
                <a:noFill/>
              </a:ln>
              <a:solidFill>
                <a:sysClr val="windowText" lastClr="000000"/>
              </a:solidFill>
              <a:effectLst/>
              <a:uLnTx/>
              <a:uFillTx/>
              <a:latin typeface="Calisto MT" pitchFamily="18" charset="0"/>
            </a:endParaRPr>
          </a:p>
        </p:txBody>
      </p:sp>
      <p:sp>
        <p:nvSpPr>
          <p:cNvPr id="6" name="Metin Yer Tutucusu 13">
            <a:extLst>
              <a:ext uri="{FF2B5EF4-FFF2-40B4-BE49-F238E27FC236}">
                <a16:creationId xmlns:a16="http://schemas.microsoft.com/office/drawing/2014/main" xmlns="" id="{F278402B-CA7D-4F5B-B3FA-ED74AB3CFB6C}"/>
              </a:ext>
            </a:extLst>
          </p:cNvPr>
          <p:cNvSpPr txBox="1">
            <a:spLocks/>
          </p:cNvSpPr>
          <p:nvPr/>
        </p:nvSpPr>
        <p:spPr>
          <a:xfrm>
            <a:off x="5839097" y="3579224"/>
            <a:ext cx="6352903" cy="1632856"/>
          </a:xfrm>
          <a:prstGeom prst="rect">
            <a:avLst/>
          </a:prstGeom>
          <a:solidFill>
            <a:sysClr val="windowText" lastClr="000000">
              <a:alpha val="80000"/>
            </a:sysClr>
          </a:solidFill>
        </p:spPr>
        <p:txBody>
          <a:bodyPr vert="horz" lIns="180000" tIns="180000" rIns="252000" bIns="180000" rtlCol="0" anchor="ctr">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1pPr>
            <a:lvl2pPr marL="200025"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2pPr>
            <a:lvl3pPr marL="407194"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3pPr>
            <a:lvl4pPr marL="607219"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4pPr>
            <a:lvl5pPr marL="807244"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marR="0" lvl="0" indent="0" algn="r"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3200" b="1" i="0" u="none" strike="noStrike" kern="1200" cap="none" spc="0" normalizeH="0" baseline="0" noProof="0" dirty="0" smtClean="0">
                <a:ln>
                  <a:noFill/>
                </a:ln>
                <a:solidFill>
                  <a:sysClr val="window" lastClr="FFFFFF"/>
                </a:solidFill>
                <a:effectLst/>
                <a:uLnTx/>
                <a:uFillTx/>
                <a:latin typeface="Calisto MT" pitchFamily="18" charset="0"/>
              </a:rPr>
              <a:t>5.2 The Future of VET. Entrepreneurship Competence in VET</a:t>
            </a:r>
            <a:endParaRPr kumimoji="0" lang="tr-TR" sz="3200" b="1" i="0" u="none" strike="noStrike" kern="1200" cap="none" spc="0" normalizeH="0" baseline="0" noProof="0" dirty="0">
              <a:ln>
                <a:noFill/>
              </a:ln>
              <a:solidFill>
                <a:sysClr val="window" lastClr="FFFFFF"/>
              </a:solidFill>
              <a:effectLst/>
              <a:uLnTx/>
              <a:uFillTx/>
              <a:latin typeface="Calisto MT"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5527423" cy="5280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11126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877318" cy="61156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Правоъгълник 4"/>
          <p:cNvSpPr/>
          <p:nvPr/>
        </p:nvSpPr>
        <p:spPr>
          <a:xfrm>
            <a:off x="7192849" y="1457339"/>
            <a:ext cx="4745868" cy="461665"/>
          </a:xfrm>
          <a:prstGeom prst="rect">
            <a:avLst/>
          </a:prstGeom>
          <a:gradFill flip="none" rotWithShape="1">
            <a:gsLst>
              <a:gs pos="0">
                <a:srgbClr val="FFEFD1"/>
              </a:gs>
              <a:gs pos="64999">
                <a:srgbClr val="F0EBD5"/>
              </a:gs>
              <a:gs pos="100000">
                <a:srgbClr val="D1C39F"/>
              </a:gs>
            </a:gsLst>
            <a:lin ang="13500000" scaled="1"/>
            <a:tileRect/>
          </a:gradFill>
        </p:spPr>
        <p:txBody>
          <a:bodyPr wrap="square">
            <a:spAutoFit/>
          </a:bodyPr>
          <a:lstStyle/>
          <a:p>
            <a:pPr algn="just"/>
            <a:r>
              <a:rPr lang="en-US" sz="2400" b="1" i="1" dirty="0" smtClean="0">
                <a:latin typeface="Book Antiqua" pitchFamily="18" charset="0"/>
              </a:rPr>
              <a:t>Understanding the Competence</a:t>
            </a:r>
            <a:endParaRPr lang="bg-BG" sz="2400" b="1" i="1" dirty="0">
              <a:solidFill>
                <a:schemeClr val="accent6">
                  <a:lumMod val="50000"/>
                </a:schemeClr>
              </a:solidFill>
              <a:latin typeface="Book Antiqua" pitchFamily="18" charset="0"/>
            </a:endParaRPr>
          </a:p>
        </p:txBody>
      </p:sp>
    </p:spTree>
    <p:extLst>
      <p:ext uri="{BB962C8B-B14F-4D97-AF65-F5344CB8AC3E}">
        <p14:creationId xmlns:p14="http://schemas.microsoft.com/office/powerpoint/2010/main" xmlns="" val="663633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авоъгълник 3"/>
          <p:cNvSpPr/>
          <p:nvPr/>
        </p:nvSpPr>
        <p:spPr>
          <a:xfrm>
            <a:off x="708339" y="1648377"/>
            <a:ext cx="10393250" cy="3323987"/>
          </a:xfrm>
          <a:prstGeom prst="rect">
            <a:avLst/>
          </a:prstGeom>
          <a:gradFill flip="none" rotWithShape="1">
            <a:gsLst>
              <a:gs pos="0">
                <a:srgbClr val="FFEFD1"/>
              </a:gs>
              <a:gs pos="64999">
                <a:srgbClr val="F0EBD5"/>
              </a:gs>
              <a:gs pos="100000">
                <a:srgbClr val="D1C39F"/>
              </a:gs>
            </a:gsLst>
            <a:lin ang="13500000" scaled="1"/>
            <a:tileRect/>
          </a:gradFill>
        </p:spPr>
        <p:txBody>
          <a:bodyPr wrap="square">
            <a:spAutoFit/>
          </a:bodyPr>
          <a:lstStyle/>
          <a:p>
            <a:pPr>
              <a:lnSpc>
                <a:spcPct val="150000"/>
              </a:lnSpc>
            </a:pPr>
            <a:r>
              <a:rPr lang="en-US" sz="2800" b="1" i="1" dirty="0">
                <a:latin typeface="Book Antiqua" pitchFamily="18" charset="0"/>
              </a:rPr>
              <a:t>Entrepreneurial and financial skills and competences </a:t>
            </a:r>
            <a:r>
              <a:rPr lang="en-US" sz="2800" i="1" dirty="0">
                <a:latin typeface="Book Antiqua" pitchFamily="18" charset="0"/>
              </a:rPr>
              <a:t>are defined within the </a:t>
            </a:r>
            <a:r>
              <a:rPr lang="en-US" sz="2800" b="1" i="1" dirty="0">
                <a:latin typeface="Book Antiqua" pitchFamily="18" charset="0"/>
              </a:rPr>
              <a:t>‘Life skills and competences’ </a:t>
            </a:r>
            <a:r>
              <a:rPr lang="en-US" sz="2800" i="1" dirty="0">
                <a:latin typeface="Book Antiqua" pitchFamily="18" charset="0"/>
              </a:rPr>
              <a:t>cluster as </a:t>
            </a:r>
            <a:r>
              <a:rPr lang="en-US" sz="2800" b="1" i="1" dirty="0">
                <a:latin typeface="Book Antiqua" pitchFamily="18" charset="0"/>
              </a:rPr>
              <a:t>abilities to process and utilize knowledge and information with wide-ranging implications, fostering active citizenship and personal/professional growth.</a:t>
            </a:r>
            <a:endParaRPr lang="bg-BG" sz="2800" b="1" i="1" dirty="0">
              <a:latin typeface="Book Antiqua" pitchFamily="18" charset="0"/>
            </a:endParaRPr>
          </a:p>
        </p:txBody>
      </p:sp>
    </p:spTree>
    <p:extLst>
      <p:ext uri="{BB962C8B-B14F-4D97-AF65-F5344CB8AC3E}">
        <p14:creationId xmlns:p14="http://schemas.microsoft.com/office/powerpoint/2010/main" xmlns="" val="4034279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976160" y="488255"/>
            <a:ext cx="6561412" cy="492443"/>
          </a:xfrm>
          <a:prstGeom prst="rect">
            <a:avLst/>
          </a:prstGeom>
        </p:spPr>
        <p:txBody>
          <a:bodyPr wrap="none">
            <a:spAutoFit/>
          </a:bodyPr>
          <a:lstStyle/>
          <a:p>
            <a:r>
              <a:rPr lang="en-US" sz="2600" b="1" dirty="0">
                <a:latin typeface="Book Antiqua" pitchFamily="18" charset="0"/>
              </a:rPr>
              <a:t>THE COURSE IN ENTREPRENEURSHIP</a:t>
            </a:r>
            <a:endParaRPr lang="bg-BG" sz="2600" dirty="0">
              <a:latin typeface="Book Antiqua"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32906" y="1584303"/>
            <a:ext cx="5495925" cy="3457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авоъгълник 3"/>
          <p:cNvSpPr/>
          <p:nvPr/>
        </p:nvSpPr>
        <p:spPr>
          <a:xfrm>
            <a:off x="360610" y="1210495"/>
            <a:ext cx="5872765" cy="4487382"/>
          </a:xfrm>
          <a:prstGeom prst="rect">
            <a:avLst/>
          </a:prstGeom>
          <a:gradFill flip="none" rotWithShape="1">
            <a:gsLst>
              <a:gs pos="0">
                <a:srgbClr val="FFEFD1"/>
              </a:gs>
              <a:gs pos="64999">
                <a:srgbClr val="F0EBD5"/>
              </a:gs>
              <a:gs pos="100000">
                <a:srgbClr val="D1C39F"/>
              </a:gs>
            </a:gsLst>
            <a:lin ang="13500000" scaled="1"/>
            <a:tileRect/>
          </a:gradFill>
        </p:spPr>
        <p:txBody>
          <a:bodyPr wrap="square">
            <a:spAutoFit/>
          </a:bodyPr>
          <a:lstStyle/>
          <a:p>
            <a:r>
              <a:rPr lang="en-US" sz="2800" b="1" i="1" dirty="0" smtClean="0">
                <a:latin typeface="Book Antiqua" pitchFamily="18" charset="0"/>
              </a:rPr>
              <a:t>Entrepreneurship – a mindset, opportunity-focused and creative:</a:t>
            </a:r>
          </a:p>
          <a:p>
            <a:endParaRPr lang="en-US" sz="2800" b="1" i="1" dirty="0" smtClean="0">
              <a:latin typeface="Book Antiqua" pitchFamily="18" charset="0"/>
            </a:endParaRPr>
          </a:p>
          <a:p>
            <a:pPr marL="457200" indent="-457200">
              <a:lnSpc>
                <a:spcPct val="120000"/>
              </a:lnSpc>
              <a:buFont typeface="Wingdings" pitchFamily="2" charset="2"/>
              <a:buChar char="Ø"/>
            </a:pPr>
            <a:r>
              <a:rPr lang="en-US" sz="2800" i="1" dirty="0">
                <a:latin typeface="Book Antiqua" pitchFamily="18" charset="0"/>
              </a:rPr>
              <a:t>creating value for customers and investors, </a:t>
            </a:r>
            <a:endParaRPr lang="en-US" sz="2800" i="1" dirty="0" smtClean="0">
              <a:latin typeface="Book Antiqua" pitchFamily="18" charset="0"/>
            </a:endParaRPr>
          </a:p>
          <a:p>
            <a:pPr marL="457200" indent="-457200">
              <a:lnSpc>
                <a:spcPct val="120000"/>
              </a:lnSpc>
              <a:buFont typeface="Wingdings" pitchFamily="2" charset="2"/>
              <a:buChar char="Ø"/>
            </a:pPr>
            <a:r>
              <a:rPr lang="en-US" sz="2800" i="1" dirty="0" smtClean="0">
                <a:latin typeface="Book Antiqua" pitchFamily="18" charset="0"/>
              </a:rPr>
              <a:t>gaining </a:t>
            </a:r>
            <a:r>
              <a:rPr lang="en-US" sz="2800" i="1" dirty="0">
                <a:latin typeface="Book Antiqua" pitchFamily="18" charset="0"/>
              </a:rPr>
              <a:t>independence in your career, taking bold risks, </a:t>
            </a:r>
            <a:endParaRPr lang="en-US" sz="2800" i="1" dirty="0" smtClean="0">
              <a:latin typeface="Book Antiqua" pitchFamily="18" charset="0"/>
            </a:endParaRPr>
          </a:p>
          <a:p>
            <a:pPr marL="457200" indent="-457200">
              <a:lnSpc>
                <a:spcPct val="120000"/>
              </a:lnSpc>
              <a:buFont typeface="Wingdings" pitchFamily="2" charset="2"/>
              <a:buChar char="Ø"/>
            </a:pPr>
            <a:r>
              <a:rPr lang="en-US" sz="2800" i="1" dirty="0" smtClean="0">
                <a:latin typeface="Book Antiqua" pitchFamily="18" charset="0"/>
              </a:rPr>
              <a:t>solving </a:t>
            </a:r>
            <a:r>
              <a:rPr lang="en-US" sz="2800" i="1" dirty="0">
                <a:latin typeface="Book Antiqua" pitchFamily="18" charset="0"/>
              </a:rPr>
              <a:t>challenges with undefined </a:t>
            </a:r>
            <a:r>
              <a:rPr lang="en-US" sz="2800" i="1" dirty="0" smtClean="0">
                <a:latin typeface="Book Antiqua" pitchFamily="18" charset="0"/>
              </a:rPr>
              <a:t>solutions.</a:t>
            </a:r>
            <a:endParaRPr lang="en-US" sz="2800" b="1" i="1" dirty="0" smtClean="0">
              <a:latin typeface="Book Antiqua" pitchFamily="18" charset="0"/>
            </a:endParaRPr>
          </a:p>
        </p:txBody>
      </p:sp>
    </p:spTree>
    <p:extLst>
      <p:ext uri="{BB962C8B-B14F-4D97-AF65-F5344CB8AC3E}">
        <p14:creationId xmlns:p14="http://schemas.microsoft.com/office/powerpoint/2010/main" xmlns="" val="249953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976160" y="488255"/>
            <a:ext cx="6561412" cy="492443"/>
          </a:xfrm>
          <a:prstGeom prst="rect">
            <a:avLst/>
          </a:prstGeom>
        </p:spPr>
        <p:txBody>
          <a:bodyPr wrap="none">
            <a:spAutoFit/>
          </a:bodyPr>
          <a:lstStyle/>
          <a:p>
            <a:r>
              <a:rPr lang="en-US" sz="2600" b="1" dirty="0">
                <a:latin typeface="Book Antiqua" pitchFamily="18" charset="0"/>
              </a:rPr>
              <a:t>THE COURSE IN ENTREPRENEURSHIP</a:t>
            </a:r>
            <a:endParaRPr lang="bg-BG" sz="2600" dirty="0">
              <a:latin typeface="Book Antiqua" pitchFamily="18" charset="0"/>
            </a:endParaRPr>
          </a:p>
        </p:txBody>
      </p:sp>
      <p:sp>
        <p:nvSpPr>
          <p:cNvPr id="4" name="Правоъгълник 3"/>
          <p:cNvSpPr/>
          <p:nvPr/>
        </p:nvSpPr>
        <p:spPr>
          <a:xfrm>
            <a:off x="360610" y="1568236"/>
            <a:ext cx="5872765" cy="2936188"/>
          </a:xfrm>
          <a:prstGeom prst="rect">
            <a:avLst/>
          </a:prstGeom>
          <a:gradFill flip="none" rotWithShape="1">
            <a:gsLst>
              <a:gs pos="0">
                <a:srgbClr val="FFEFD1"/>
              </a:gs>
              <a:gs pos="64999">
                <a:srgbClr val="F0EBD5"/>
              </a:gs>
              <a:gs pos="100000">
                <a:srgbClr val="D1C39F"/>
              </a:gs>
            </a:gsLst>
            <a:lin ang="13500000" scaled="1"/>
            <a:tileRect/>
          </a:gradFill>
        </p:spPr>
        <p:txBody>
          <a:bodyPr wrap="square">
            <a:spAutoFit/>
          </a:bodyPr>
          <a:lstStyle/>
          <a:p>
            <a:r>
              <a:rPr lang="en-US" sz="2800" b="1" i="1" dirty="0" smtClean="0">
                <a:latin typeface="Book Antiqua" pitchFamily="18" charset="0"/>
              </a:rPr>
              <a:t>To be an entrepreneur, you need, among other skills:</a:t>
            </a:r>
          </a:p>
          <a:p>
            <a:endParaRPr lang="en-US" sz="2800" b="1" i="1" dirty="0" smtClean="0">
              <a:latin typeface="Book Antiqua" pitchFamily="18" charset="0"/>
            </a:endParaRPr>
          </a:p>
          <a:p>
            <a:pPr marL="457200" indent="-457200">
              <a:lnSpc>
                <a:spcPct val="120000"/>
              </a:lnSpc>
              <a:buFont typeface="Wingdings" pitchFamily="2" charset="2"/>
              <a:buChar char="Ø"/>
            </a:pPr>
            <a:r>
              <a:rPr lang="en-US" sz="2800" i="1" dirty="0" smtClean="0">
                <a:latin typeface="Book Antiqua" pitchFamily="18" charset="0"/>
              </a:rPr>
              <a:t>Ability to innovate, </a:t>
            </a:r>
          </a:p>
          <a:p>
            <a:pPr marL="457200" indent="-457200">
              <a:lnSpc>
                <a:spcPct val="120000"/>
              </a:lnSpc>
              <a:buFont typeface="Wingdings" pitchFamily="2" charset="2"/>
              <a:buChar char="Ø"/>
            </a:pPr>
            <a:r>
              <a:rPr lang="en-US" sz="2800" i="1" dirty="0" smtClean="0">
                <a:latin typeface="Book Antiqua" pitchFamily="18" charset="0"/>
              </a:rPr>
              <a:t>Passion, </a:t>
            </a:r>
          </a:p>
          <a:p>
            <a:pPr marL="457200" indent="-457200">
              <a:lnSpc>
                <a:spcPct val="120000"/>
              </a:lnSpc>
              <a:buFont typeface="Wingdings" pitchFamily="2" charset="2"/>
              <a:buChar char="Ø"/>
            </a:pPr>
            <a:r>
              <a:rPr lang="en-US" sz="2800" i="1" dirty="0" smtClean="0">
                <a:latin typeface="Book Antiqua" pitchFamily="18" charset="0"/>
              </a:rPr>
              <a:t>Persistence.</a:t>
            </a:r>
            <a:endParaRPr lang="en-US" sz="2800" b="1" i="1" dirty="0" smtClean="0">
              <a:latin typeface="Book Antiqua" pitchFamily="18"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33375" y="1568236"/>
            <a:ext cx="5391150" cy="377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31092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976160" y="488255"/>
            <a:ext cx="6561412" cy="492443"/>
          </a:xfrm>
          <a:prstGeom prst="rect">
            <a:avLst/>
          </a:prstGeom>
        </p:spPr>
        <p:txBody>
          <a:bodyPr wrap="none">
            <a:spAutoFit/>
          </a:bodyPr>
          <a:lstStyle/>
          <a:p>
            <a:r>
              <a:rPr lang="en-US" sz="2600" b="1" dirty="0">
                <a:latin typeface="Book Antiqua" pitchFamily="18" charset="0"/>
              </a:rPr>
              <a:t>THE COURSE IN ENTREPRENEURSHIP</a:t>
            </a:r>
            <a:endParaRPr lang="bg-BG" sz="2600" dirty="0">
              <a:latin typeface="Book Antiqua" pitchFamily="18" charset="0"/>
            </a:endParaRPr>
          </a:p>
        </p:txBody>
      </p:sp>
      <p:sp>
        <p:nvSpPr>
          <p:cNvPr id="4" name="Правоъгълник 3"/>
          <p:cNvSpPr/>
          <p:nvPr/>
        </p:nvSpPr>
        <p:spPr>
          <a:xfrm>
            <a:off x="360610" y="1738647"/>
            <a:ext cx="10290218" cy="3165738"/>
          </a:xfrm>
          <a:prstGeom prst="rect">
            <a:avLst/>
          </a:prstGeom>
          <a:gradFill flip="none" rotWithShape="1">
            <a:gsLst>
              <a:gs pos="0">
                <a:srgbClr val="FFEFD1"/>
              </a:gs>
              <a:gs pos="64999">
                <a:srgbClr val="F0EBD5"/>
              </a:gs>
              <a:gs pos="100000">
                <a:srgbClr val="D1C39F"/>
              </a:gs>
            </a:gsLst>
            <a:lin ang="13500000" scaled="1"/>
            <a:tileRect/>
          </a:gradFill>
        </p:spPr>
        <p:txBody>
          <a:bodyPr wrap="square">
            <a:spAutoFit/>
          </a:bodyPr>
          <a:lstStyle/>
          <a:p>
            <a:pPr>
              <a:lnSpc>
                <a:spcPct val="120000"/>
              </a:lnSpc>
            </a:pPr>
            <a:r>
              <a:rPr lang="en-US" sz="2800" i="1" dirty="0">
                <a:latin typeface="Book Antiqua" pitchFamily="18" charset="0"/>
              </a:rPr>
              <a:t>The course should provide an introduction to, and an overview of the fundamentals of entrepreneurship. Whether trainers already have an idea and are eager to start their own business, or simply want to learn more about what an entrepreneurial career would be like, the course should expose them to the challenges of entrepreneurship – from conceptualizing new ventures to developing and managing them.</a:t>
            </a:r>
            <a:endParaRPr lang="bg-BG" sz="2800" i="1" dirty="0">
              <a:latin typeface="Book Antiqua" pitchFamily="18" charset="0"/>
            </a:endParaRPr>
          </a:p>
        </p:txBody>
      </p:sp>
    </p:spTree>
    <p:extLst>
      <p:ext uri="{BB962C8B-B14F-4D97-AF65-F5344CB8AC3E}">
        <p14:creationId xmlns:p14="http://schemas.microsoft.com/office/powerpoint/2010/main" xmlns="" val="3428645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976160" y="488255"/>
            <a:ext cx="6561412" cy="492443"/>
          </a:xfrm>
          <a:prstGeom prst="rect">
            <a:avLst/>
          </a:prstGeom>
        </p:spPr>
        <p:txBody>
          <a:bodyPr wrap="none">
            <a:spAutoFit/>
          </a:bodyPr>
          <a:lstStyle/>
          <a:p>
            <a:r>
              <a:rPr lang="en-US" sz="2600" b="1" dirty="0">
                <a:latin typeface="Book Antiqua" pitchFamily="18" charset="0"/>
              </a:rPr>
              <a:t>THE COURSE IN ENTREPRENEURSHIP</a:t>
            </a:r>
            <a:endParaRPr lang="bg-BG" sz="2600" dirty="0">
              <a:latin typeface="Book Antiqua" pitchFamily="18" charset="0"/>
            </a:endParaRPr>
          </a:p>
        </p:txBody>
      </p:sp>
      <p:sp>
        <p:nvSpPr>
          <p:cNvPr id="4" name="Правоъгълник 3"/>
          <p:cNvSpPr/>
          <p:nvPr/>
        </p:nvSpPr>
        <p:spPr>
          <a:xfrm>
            <a:off x="360610" y="1352281"/>
            <a:ext cx="10290218" cy="4142673"/>
          </a:xfrm>
          <a:prstGeom prst="rect">
            <a:avLst/>
          </a:prstGeom>
          <a:gradFill flip="none" rotWithShape="1">
            <a:gsLst>
              <a:gs pos="0">
                <a:srgbClr val="FFEFD1"/>
              </a:gs>
              <a:gs pos="64999">
                <a:srgbClr val="F0EBD5"/>
              </a:gs>
              <a:gs pos="100000">
                <a:srgbClr val="D1C39F"/>
              </a:gs>
            </a:gsLst>
            <a:lin ang="13500000" scaled="1"/>
            <a:tileRect/>
          </a:gradFill>
        </p:spPr>
        <p:txBody>
          <a:bodyPr wrap="square">
            <a:spAutoFit/>
          </a:bodyPr>
          <a:lstStyle/>
          <a:p>
            <a:r>
              <a:rPr lang="en-US" sz="2800" b="1" i="1" dirty="0" smtClean="0">
                <a:latin typeface="Book Antiqua" pitchFamily="18" charset="0"/>
              </a:rPr>
              <a:t>Sample Course </a:t>
            </a:r>
            <a:r>
              <a:rPr lang="en-US" sz="2800" b="1" i="1" dirty="0">
                <a:latin typeface="Book Antiqua" pitchFamily="18" charset="0"/>
              </a:rPr>
              <a:t>O</a:t>
            </a:r>
            <a:r>
              <a:rPr lang="en-US" sz="2800" b="1" i="1" dirty="0" smtClean="0">
                <a:latin typeface="Book Antiqua" pitchFamily="18" charset="0"/>
              </a:rPr>
              <a:t>utline:</a:t>
            </a:r>
          </a:p>
          <a:p>
            <a:pPr marL="457200" indent="-457200">
              <a:lnSpc>
                <a:spcPct val="120000"/>
              </a:lnSpc>
              <a:buFont typeface="Wingdings" pitchFamily="2" charset="2"/>
              <a:buChar char="Ø"/>
            </a:pPr>
            <a:r>
              <a:rPr lang="en-US" sz="2800" i="1" dirty="0"/>
              <a:t>idea generation, </a:t>
            </a:r>
            <a:endParaRPr lang="en-US" sz="2800" i="1" dirty="0" smtClean="0"/>
          </a:p>
          <a:p>
            <a:pPr marL="457200" indent="-457200">
              <a:lnSpc>
                <a:spcPct val="120000"/>
              </a:lnSpc>
              <a:buFont typeface="Wingdings" pitchFamily="2" charset="2"/>
              <a:buChar char="Ø"/>
            </a:pPr>
            <a:r>
              <a:rPr lang="en-US" sz="2800" i="1" dirty="0" smtClean="0"/>
              <a:t>opportunity </a:t>
            </a:r>
            <a:r>
              <a:rPr lang="en-US" sz="2800" i="1" dirty="0"/>
              <a:t>recognition and early opportunity </a:t>
            </a:r>
            <a:r>
              <a:rPr lang="en-US" sz="2800" i="1" dirty="0" smtClean="0"/>
              <a:t>development,</a:t>
            </a:r>
          </a:p>
          <a:p>
            <a:pPr marL="457200" indent="-457200">
              <a:lnSpc>
                <a:spcPct val="120000"/>
              </a:lnSpc>
              <a:buFont typeface="Wingdings" pitchFamily="2" charset="2"/>
              <a:buChar char="Ø"/>
            </a:pPr>
            <a:r>
              <a:rPr lang="en-US" sz="2800" i="1" dirty="0" smtClean="0"/>
              <a:t>testing </a:t>
            </a:r>
            <a:r>
              <a:rPr lang="en-US" sz="2800" i="1" dirty="0"/>
              <a:t>and adapting a business concept, </a:t>
            </a:r>
            <a:endParaRPr lang="en-US" sz="2800" i="1" dirty="0" smtClean="0"/>
          </a:p>
          <a:p>
            <a:pPr marL="457200" indent="-457200">
              <a:lnSpc>
                <a:spcPct val="120000"/>
              </a:lnSpc>
              <a:buFont typeface="Wingdings" pitchFamily="2" charset="2"/>
              <a:buChar char="Ø"/>
            </a:pPr>
            <a:r>
              <a:rPr lang="en-US" sz="2800" i="1" dirty="0" smtClean="0"/>
              <a:t>evaluating </a:t>
            </a:r>
            <a:r>
              <a:rPr lang="en-US" sz="2800" i="1" dirty="0"/>
              <a:t>go-to-market strategies, </a:t>
            </a:r>
            <a:endParaRPr lang="en-US" sz="2800" i="1" dirty="0" smtClean="0"/>
          </a:p>
          <a:p>
            <a:pPr marL="457200" indent="-457200">
              <a:lnSpc>
                <a:spcPct val="120000"/>
              </a:lnSpc>
              <a:buFont typeface="Wingdings" pitchFamily="2" charset="2"/>
              <a:buChar char="Ø"/>
            </a:pPr>
            <a:r>
              <a:rPr lang="en-US" sz="2800" i="1" dirty="0" smtClean="0"/>
              <a:t>developing </a:t>
            </a:r>
            <a:r>
              <a:rPr lang="en-US" sz="2800" i="1" dirty="0"/>
              <a:t>a business model</a:t>
            </a:r>
            <a:r>
              <a:rPr lang="en-US" sz="2800" i="1" dirty="0" smtClean="0"/>
              <a:t>,</a:t>
            </a:r>
          </a:p>
          <a:p>
            <a:pPr marL="457200" indent="-457200">
              <a:lnSpc>
                <a:spcPct val="120000"/>
              </a:lnSpc>
              <a:buFont typeface="Wingdings" pitchFamily="2" charset="2"/>
              <a:buChar char="Ø"/>
            </a:pPr>
            <a:r>
              <a:rPr lang="en-US" sz="2800" i="1" dirty="0"/>
              <a:t>f</a:t>
            </a:r>
            <a:r>
              <a:rPr lang="en-US" sz="2800" i="1" dirty="0" smtClean="0"/>
              <a:t>inancing </a:t>
            </a:r>
            <a:r>
              <a:rPr lang="en-US" sz="2800" i="1" dirty="0"/>
              <a:t>the venture to get off the </a:t>
            </a:r>
            <a:r>
              <a:rPr lang="en-US" sz="2800" i="1" dirty="0" smtClean="0"/>
              <a:t>ground,</a:t>
            </a:r>
            <a:r>
              <a:rPr lang="en-US" sz="2800" i="1" dirty="0"/>
              <a:t> </a:t>
            </a:r>
            <a:endParaRPr lang="en-US" sz="2800" i="1" dirty="0" smtClean="0"/>
          </a:p>
          <a:p>
            <a:pPr marL="457200" indent="-457200">
              <a:lnSpc>
                <a:spcPct val="120000"/>
              </a:lnSpc>
              <a:buFont typeface="Wingdings" pitchFamily="2" charset="2"/>
              <a:buChar char="Ø"/>
            </a:pPr>
            <a:r>
              <a:rPr lang="en-US" sz="2800" i="1" dirty="0" smtClean="0"/>
              <a:t>how </a:t>
            </a:r>
            <a:r>
              <a:rPr lang="en-US" sz="2800" i="1" dirty="0"/>
              <a:t>an entrepreneurial mindset can aid alternative career paths</a:t>
            </a:r>
            <a:endParaRPr lang="en-US" sz="2800" b="1" i="1" dirty="0" smtClean="0">
              <a:latin typeface="Book Antiqua" pitchFamily="18" charset="0"/>
            </a:endParaRPr>
          </a:p>
        </p:txBody>
      </p:sp>
    </p:spTree>
    <p:extLst>
      <p:ext uri="{BB962C8B-B14F-4D97-AF65-F5344CB8AC3E}">
        <p14:creationId xmlns:p14="http://schemas.microsoft.com/office/powerpoint/2010/main" xmlns="" val="2475453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976160" y="488255"/>
            <a:ext cx="6561412" cy="492443"/>
          </a:xfrm>
          <a:prstGeom prst="rect">
            <a:avLst/>
          </a:prstGeom>
        </p:spPr>
        <p:txBody>
          <a:bodyPr wrap="none">
            <a:spAutoFit/>
          </a:bodyPr>
          <a:lstStyle/>
          <a:p>
            <a:r>
              <a:rPr lang="en-US" sz="2600" b="1" dirty="0">
                <a:latin typeface="Book Antiqua" pitchFamily="18" charset="0"/>
              </a:rPr>
              <a:t>THE COURSE IN ENTREPRENEURSHIP</a:t>
            </a:r>
            <a:endParaRPr lang="bg-BG" sz="2600" dirty="0">
              <a:latin typeface="Book Antiqua" pitchFamily="18" charset="0"/>
            </a:endParaRPr>
          </a:p>
        </p:txBody>
      </p:sp>
      <p:sp>
        <p:nvSpPr>
          <p:cNvPr id="4" name="Правоъгълник 3"/>
          <p:cNvSpPr/>
          <p:nvPr/>
        </p:nvSpPr>
        <p:spPr>
          <a:xfrm>
            <a:off x="360610" y="1262128"/>
            <a:ext cx="10290218" cy="4716932"/>
          </a:xfrm>
          <a:prstGeom prst="rect">
            <a:avLst/>
          </a:prstGeom>
          <a:gradFill flip="none" rotWithShape="1">
            <a:gsLst>
              <a:gs pos="0">
                <a:srgbClr val="FFEFD1"/>
              </a:gs>
              <a:gs pos="64999">
                <a:srgbClr val="F0EBD5"/>
              </a:gs>
              <a:gs pos="100000">
                <a:srgbClr val="D1C39F"/>
              </a:gs>
            </a:gsLst>
            <a:lin ang="13500000" scaled="1"/>
            <a:tileRect/>
          </a:gradFill>
        </p:spPr>
        <p:txBody>
          <a:bodyPr wrap="square">
            <a:spAutoFit/>
          </a:bodyPr>
          <a:lstStyle/>
          <a:p>
            <a:pPr>
              <a:lnSpc>
                <a:spcPct val="120000"/>
              </a:lnSpc>
            </a:pPr>
            <a:r>
              <a:rPr lang="en-US" sz="2800" b="1" i="1" dirty="0" smtClean="0">
                <a:latin typeface="Book Antiqua" pitchFamily="18" charset="0"/>
              </a:rPr>
              <a:t>Learning Objectives:</a:t>
            </a:r>
          </a:p>
          <a:p>
            <a:pPr>
              <a:lnSpc>
                <a:spcPct val="120000"/>
              </a:lnSpc>
            </a:pPr>
            <a:r>
              <a:rPr lang="en-US" sz="2800" i="1" dirty="0" smtClean="0">
                <a:latin typeface="Book Antiqua" pitchFamily="18" charset="0"/>
              </a:rPr>
              <a:t>By </a:t>
            </a:r>
            <a:r>
              <a:rPr lang="en-US" sz="2800" i="1" dirty="0">
                <a:latin typeface="Book Antiqua" pitchFamily="18" charset="0"/>
              </a:rPr>
              <a:t>the end of the course, trainees will be able to:</a:t>
            </a:r>
            <a:endParaRPr lang="bg-BG" sz="2800" i="1" dirty="0">
              <a:latin typeface="Book Antiqua" pitchFamily="18" charset="0"/>
            </a:endParaRPr>
          </a:p>
          <a:p>
            <a:pPr marL="457200" lvl="0" indent="-457200">
              <a:lnSpc>
                <a:spcPct val="120000"/>
              </a:lnSpc>
              <a:buFont typeface="Arial" pitchFamily="34" charset="0"/>
              <a:buChar char="•"/>
            </a:pPr>
            <a:r>
              <a:rPr lang="en-US" sz="2800" i="1" dirty="0">
                <a:latin typeface="Book Antiqua" pitchFamily="18" charset="0"/>
              </a:rPr>
              <a:t>Explain fundamental concepts, theories and practices employed in the field of entrepreneurship and the role entrepreneurship plays in the global economy and society;</a:t>
            </a:r>
            <a:endParaRPr lang="bg-BG" sz="2800" i="1" dirty="0">
              <a:latin typeface="Book Antiqua" pitchFamily="18" charset="0"/>
            </a:endParaRPr>
          </a:p>
          <a:p>
            <a:pPr marL="457200" lvl="0" indent="-457200">
              <a:lnSpc>
                <a:spcPct val="120000"/>
              </a:lnSpc>
              <a:buFont typeface="Arial" pitchFamily="34" charset="0"/>
              <a:buChar char="•"/>
            </a:pPr>
            <a:r>
              <a:rPr lang="en-US" sz="2800" i="1" dirty="0">
                <a:latin typeface="Book Antiqua" pitchFamily="18" charset="0"/>
              </a:rPr>
              <a:t>Describe the new venture creation process – including the activities, challenges and opportunities involved;</a:t>
            </a:r>
            <a:endParaRPr lang="bg-BG" sz="2800" i="1" dirty="0">
              <a:latin typeface="Book Antiqua" pitchFamily="18" charset="0"/>
            </a:endParaRPr>
          </a:p>
          <a:p>
            <a:pPr marL="457200" lvl="0" indent="-457200">
              <a:lnSpc>
                <a:spcPct val="120000"/>
              </a:lnSpc>
              <a:buFont typeface="Arial" pitchFamily="34" charset="0"/>
              <a:buChar char="•"/>
            </a:pPr>
            <a:r>
              <a:rPr lang="en-US" sz="2800" i="1" dirty="0">
                <a:latin typeface="Book Antiqua" pitchFamily="18" charset="0"/>
              </a:rPr>
              <a:t>Evaluate new venture opportunities to determine their strengths, weaknesses, and overall business potential.</a:t>
            </a:r>
            <a:endParaRPr lang="bg-BG" sz="2800" i="1" dirty="0">
              <a:latin typeface="Book Antiqua" pitchFamily="18" charset="0"/>
            </a:endParaRPr>
          </a:p>
        </p:txBody>
      </p:sp>
    </p:spTree>
    <p:extLst>
      <p:ext uri="{BB962C8B-B14F-4D97-AF65-F5344CB8AC3E}">
        <p14:creationId xmlns:p14="http://schemas.microsoft.com/office/powerpoint/2010/main" xmlns="" val="496497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976160" y="488255"/>
            <a:ext cx="6561412" cy="492443"/>
          </a:xfrm>
          <a:prstGeom prst="rect">
            <a:avLst/>
          </a:prstGeom>
        </p:spPr>
        <p:txBody>
          <a:bodyPr wrap="none">
            <a:spAutoFit/>
          </a:bodyPr>
          <a:lstStyle/>
          <a:p>
            <a:r>
              <a:rPr lang="en-US" sz="2600" b="1" dirty="0">
                <a:latin typeface="Book Antiqua" pitchFamily="18" charset="0"/>
              </a:rPr>
              <a:t>THE COURSE IN ENTREPRENEURSHIP</a:t>
            </a:r>
            <a:endParaRPr lang="bg-BG" sz="2600" dirty="0">
              <a:latin typeface="Book Antiqua" pitchFamily="18" charset="0"/>
            </a:endParaRPr>
          </a:p>
        </p:txBody>
      </p:sp>
      <p:sp>
        <p:nvSpPr>
          <p:cNvPr id="4" name="Правоъгълник 3"/>
          <p:cNvSpPr/>
          <p:nvPr/>
        </p:nvSpPr>
        <p:spPr>
          <a:xfrm>
            <a:off x="360610" y="1262128"/>
            <a:ext cx="10290218" cy="3970318"/>
          </a:xfrm>
          <a:prstGeom prst="rect">
            <a:avLst/>
          </a:prstGeom>
          <a:gradFill flip="none" rotWithShape="1">
            <a:gsLst>
              <a:gs pos="0">
                <a:srgbClr val="FFEFD1"/>
              </a:gs>
              <a:gs pos="64999">
                <a:srgbClr val="F0EBD5"/>
              </a:gs>
              <a:gs pos="100000">
                <a:srgbClr val="D1C39F"/>
              </a:gs>
            </a:gsLst>
            <a:lin ang="13500000" scaled="1"/>
            <a:tileRect/>
          </a:gradFill>
        </p:spPr>
        <p:txBody>
          <a:bodyPr wrap="square">
            <a:spAutoFit/>
          </a:bodyPr>
          <a:lstStyle/>
          <a:p>
            <a:pPr>
              <a:lnSpc>
                <a:spcPct val="150000"/>
              </a:lnSpc>
            </a:pPr>
            <a:r>
              <a:rPr lang="en-US" sz="2800" b="1" i="1" dirty="0" smtClean="0">
                <a:latin typeface="Book Antiqua" pitchFamily="18" charset="0"/>
              </a:rPr>
              <a:t>During </a:t>
            </a:r>
            <a:r>
              <a:rPr lang="en-US" sz="2800" b="1" i="1" dirty="0">
                <a:latin typeface="Book Antiqua" pitchFamily="18" charset="0"/>
              </a:rPr>
              <a:t>the course, trainees will also:</a:t>
            </a:r>
            <a:endParaRPr lang="bg-BG" sz="2800" b="1" i="1" dirty="0">
              <a:latin typeface="Book Antiqua" pitchFamily="18" charset="0"/>
            </a:endParaRPr>
          </a:p>
          <a:p>
            <a:pPr marL="457200" lvl="0" indent="-457200">
              <a:lnSpc>
                <a:spcPct val="150000"/>
              </a:lnSpc>
              <a:buFont typeface="Arial" pitchFamily="34" charset="0"/>
              <a:buChar char="•"/>
            </a:pPr>
            <a:r>
              <a:rPr lang="en-US" sz="2800" i="1" dirty="0">
                <a:latin typeface="Book Antiqua" pitchFamily="18" charset="0"/>
              </a:rPr>
              <a:t>Develop their leadership skills, particularly in the areas of team leadership and entrepreneurial leadership;</a:t>
            </a:r>
            <a:endParaRPr lang="bg-BG" sz="2800" i="1" dirty="0">
              <a:latin typeface="Book Antiqua" pitchFamily="18" charset="0"/>
            </a:endParaRPr>
          </a:p>
          <a:p>
            <a:pPr marL="457200" lvl="0" indent="-457200">
              <a:lnSpc>
                <a:spcPct val="150000"/>
              </a:lnSpc>
              <a:buFont typeface="Arial" pitchFamily="34" charset="0"/>
              <a:buChar char="•"/>
            </a:pPr>
            <a:r>
              <a:rPr lang="en-US" sz="2800" i="1" dirty="0">
                <a:latin typeface="Book Antiqua" pitchFamily="18" charset="0"/>
              </a:rPr>
              <a:t>Improve their oral and written communication skills (by learning to craft an effective concept statement, develop an in-depth industry analysis, and deliver a persuasive business pitch).</a:t>
            </a:r>
            <a:endParaRPr lang="bg-BG" sz="2800" i="1" dirty="0">
              <a:latin typeface="Book Antiqua" pitchFamily="18" charset="0"/>
            </a:endParaRPr>
          </a:p>
        </p:txBody>
      </p:sp>
    </p:spTree>
    <p:extLst>
      <p:ext uri="{BB962C8B-B14F-4D97-AF65-F5344CB8AC3E}">
        <p14:creationId xmlns:p14="http://schemas.microsoft.com/office/powerpoint/2010/main" xmlns="" val="2765542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2">
            <a:extLst>
              <a:ext uri="{FF2B5EF4-FFF2-40B4-BE49-F238E27FC236}">
                <a16:creationId xmlns:a16="http://schemas.microsoft.com/office/drawing/2014/main" xmlns="" id="{200B3D2B-613A-41BE-987D-E6A1324B456D}"/>
              </a:ext>
            </a:extLst>
          </p:cNvPr>
          <p:cNvSpPr txBox="1">
            <a:spLocks/>
          </p:cNvSpPr>
          <p:nvPr/>
        </p:nvSpPr>
        <p:spPr>
          <a:xfrm>
            <a:off x="5778320" y="1346490"/>
            <a:ext cx="6413680" cy="1944000"/>
          </a:xfrm>
          <a:prstGeom prst="rect">
            <a:avLst/>
          </a:prstGeom>
          <a:solidFill>
            <a:sysClr val="window" lastClr="FFFFFF"/>
          </a:solidFill>
          <a:effectLst/>
        </p:spPr>
        <p:txBody>
          <a:bodyPr vert="horz" lIns="180000" tIns="135000" rIns="252000" bIns="180000" rtlCol="0" anchor="t">
            <a:noAutofit/>
          </a:bodyPr>
          <a:lstStyle>
            <a:lvl1pPr algn="r" defTabSz="457200" rtl="0" eaLnBrk="1" latinLnBrk="0" hangingPunct="1">
              <a:spcBef>
                <a:spcPct val="0"/>
              </a:spcBef>
              <a:buNone/>
              <a:defRPr lang="en-ZA" sz="3600" b="1" kern="1200" cap="none" spc="-225" dirty="0">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t>MODULE</a:t>
            </a:r>
            <a:r>
              <a:rPr kumimoji="0" lang="en-US" sz="4500" b="1" i="0" u="none" strike="noStrike" kern="1200" cap="none" spc="-225" normalizeH="0" baseline="0" noProof="0" dirty="0" smtClean="0">
                <a:ln w="3175" cmpd="sng">
                  <a:noFill/>
                </a:ln>
                <a:solidFill>
                  <a:sysClr val="windowText" lastClr="000000"/>
                </a:solidFill>
                <a:effectLst/>
                <a:uLnTx/>
                <a:uFillTx/>
                <a:latin typeface="Calisto MT" pitchFamily="18" charset="0"/>
              </a:rPr>
              <a:t> </a:t>
            </a:r>
            <a: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t> </a:t>
            </a:r>
            <a:r>
              <a:rPr kumimoji="0" lang="en-US" sz="4500" b="1" i="0" u="none" strike="noStrike" kern="1200" cap="none" spc="-225" normalizeH="0" baseline="0" noProof="0" dirty="0" smtClean="0">
                <a:ln w="3175" cmpd="sng">
                  <a:noFill/>
                </a:ln>
                <a:solidFill>
                  <a:sysClr val="windowText" lastClr="000000"/>
                </a:solidFill>
                <a:effectLst/>
                <a:uLnTx/>
                <a:uFillTx/>
                <a:latin typeface="Calisto MT" pitchFamily="18" charset="0"/>
              </a:rPr>
              <a:t>5</a:t>
            </a:r>
            <a: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t/>
            </a:r>
            <a:b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br>
            <a:r>
              <a:rPr kumimoji="0" lang="en-US" sz="4500" b="1" i="0" u="none" strike="noStrike" kern="1200" cap="none" spc="-225" normalizeH="0" baseline="0" noProof="0" dirty="0" smtClean="0">
                <a:ln w="3175" cmpd="sng">
                  <a:noFill/>
                </a:ln>
                <a:solidFill>
                  <a:sysClr val="windowText" lastClr="000000"/>
                </a:solidFill>
                <a:effectLst/>
                <a:uLnTx/>
                <a:uFillTx/>
                <a:latin typeface="Calisto MT" pitchFamily="18" charset="0"/>
              </a:rPr>
              <a:t>New Methods &amp; Practices</a:t>
            </a:r>
            <a:endParaRPr kumimoji="0" lang="tr-TR" sz="4500" b="1" i="0" u="none" strike="noStrike" kern="1200" cap="none" spc="-225" normalizeH="0" baseline="0" noProof="0" dirty="0">
              <a:ln w="3175" cmpd="sng">
                <a:noFill/>
              </a:ln>
              <a:solidFill>
                <a:sysClr val="windowText" lastClr="000000"/>
              </a:solidFill>
              <a:effectLst/>
              <a:uLnTx/>
              <a:uFillTx/>
              <a:latin typeface="Calisto MT" pitchFamily="18" charset="0"/>
            </a:endParaRPr>
          </a:p>
        </p:txBody>
      </p:sp>
      <p:sp>
        <p:nvSpPr>
          <p:cNvPr id="6" name="Metin Yer Tutucusu 13">
            <a:extLst>
              <a:ext uri="{FF2B5EF4-FFF2-40B4-BE49-F238E27FC236}">
                <a16:creationId xmlns:a16="http://schemas.microsoft.com/office/drawing/2014/main" xmlns="" id="{F278402B-CA7D-4F5B-B3FA-ED74AB3CFB6C}"/>
              </a:ext>
            </a:extLst>
          </p:cNvPr>
          <p:cNvSpPr txBox="1">
            <a:spLocks/>
          </p:cNvSpPr>
          <p:nvPr/>
        </p:nvSpPr>
        <p:spPr>
          <a:xfrm>
            <a:off x="6053071" y="3858715"/>
            <a:ext cx="5543984" cy="1100565"/>
          </a:xfrm>
          <a:prstGeom prst="rect">
            <a:avLst/>
          </a:prstGeom>
          <a:solidFill>
            <a:sysClr val="windowText" lastClr="000000">
              <a:alpha val="80000"/>
            </a:sysClr>
          </a:solidFill>
        </p:spPr>
        <p:txBody>
          <a:bodyPr vert="horz" lIns="180000" tIns="180000" rIns="252000" bIns="180000" rtlCol="0" anchor="ctr">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1pPr>
            <a:lvl2pPr marL="200025"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2pPr>
            <a:lvl3pPr marL="407194"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3pPr>
            <a:lvl4pPr marL="607219"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4pPr>
            <a:lvl5pPr marL="807244"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marR="0" lvl="0" indent="0" algn="r"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2400" b="1" i="0" u="none" strike="noStrike" kern="1200" cap="none" spc="0" normalizeH="0" baseline="0" noProof="0" dirty="0" smtClean="0">
                <a:ln>
                  <a:noFill/>
                </a:ln>
                <a:solidFill>
                  <a:sysClr val="window" lastClr="FFFFFF"/>
                </a:solidFill>
                <a:effectLst/>
                <a:uLnTx/>
                <a:uFillTx/>
                <a:latin typeface="Calisto MT" pitchFamily="18" charset="0"/>
              </a:rPr>
              <a:t>THANK  YOU!</a:t>
            </a:r>
            <a:endParaRPr kumimoji="0" lang="tr-TR" sz="2400" b="1" i="0" u="none" strike="noStrike" kern="1200" cap="none" spc="0" normalizeH="0" baseline="0" noProof="0" dirty="0">
              <a:ln>
                <a:noFill/>
              </a:ln>
              <a:solidFill>
                <a:sysClr val="window" lastClr="FFFFFF"/>
              </a:solidFill>
              <a:effectLst/>
              <a:uLnTx/>
              <a:uFillTx/>
              <a:latin typeface="Calisto MT"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5527423" cy="5280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43804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3600" b="1" dirty="0" smtClean="0">
                <a:solidFill>
                  <a:schemeClr val="accent6">
                    <a:lumMod val="50000"/>
                  </a:schemeClr>
                </a:solidFill>
                <a:latin typeface="Book Antiqua" pitchFamily="18" charset="0"/>
              </a:rPr>
              <a:t>TRENDS IN VET IN EUROPE</a:t>
            </a:r>
            <a:endParaRPr lang="bg-BG" sz="3600" b="1" dirty="0">
              <a:solidFill>
                <a:schemeClr val="accent6">
                  <a:lumMod val="50000"/>
                </a:schemeClr>
              </a:solidFill>
              <a:latin typeface="Book Antiqua" pitchFamily="18" charset="0"/>
            </a:endParaRPr>
          </a:p>
        </p:txBody>
      </p:sp>
      <p:sp>
        <p:nvSpPr>
          <p:cNvPr id="3" name="Контейнер за съдържание 2"/>
          <p:cNvSpPr>
            <a:spLocks noGrp="1"/>
          </p:cNvSpPr>
          <p:nvPr>
            <p:ph idx="1"/>
          </p:nvPr>
        </p:nvSpPr>
        <p:spPr/>
        <p:txBody>
          <a:bodyPr/>
          <a:lstStyle/>
          <a:p>
            <a:pPr marL="0" indent="0">
              <a:buNone/>
            </a:pPr>
            <a:r>
              <a:rPr lang="en-US" dirty="0" smtClean="0">
                <a:solidFill>
                  <a:schemeClr val="accent6">
                    <a:lumMod val="50000"/>
                  </a:schemeClr>
                </a:solidFill>
                <a:latin typeface="Book Antiqua" pitchFamily="18" charset="0"/>
              </a:rPr>
              <a:t>Mega drivers and how change happens in VET</a:t>
            </a:r>
          </a:p>
          <a:p>
            <a:pPr marL="0" indent="0">
              <a:buNone/>
            </a:pPr>
            <a:endParaRPr lang="en-US" dirty="0" smtClean="0">
              <a:solidFill>
                <a:schemeClr val="accent6">
                  <a:lumMod val="50000"/>
                </a:schemeClr>
              </a:solidFill>
              <a:latin typeface="Book Antiqua" pitchFamily="18" charset="0"/>
            </a:endParaRPr>
          </a:p>
          <a:p>
            <a:pPr marL="0" indent="0">
              <a:buNone/>
            </a:pPr>
            <a:r>
              <a:rPr lang="en-US" dirty="0" smtClean="0">
                <a:solidFill>
                  <a:schemeClr val="accent6">
                    <a:lumMod val="50000"/>
                  </a:schemeClr>
                </a:solidFill>
                <a:latin typeface="Book Antiqua" pitchFamily="18" charset="0"/>
              </a:rPr>
              <a:t>The Pendulum Effect</a:t>
            </a:r>
          </a:p>
          <a:p>
            <a:pPr marL="0" indent="0">
              <a:buNone/>
            </a:pPr>
            <a:endParaRPr lang="bg-BG" dirty="0">
              <a:solidFill>
                <a:schemeClr val="accent6">
                  <a:lumMod val="50000"/>
                </a:schemeClr>
              </a:solidFill>
              <a:latin typeface="Book Antiqua"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09299" y="3325969"/>
            <a:ext cx="3638550" cy="258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01722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en-US" sz="3600" b="1" dirty="0" smtClean="0">
                <a:latin typeface="Book Antiqua" pitchFamily="18" charset="0"/>
              </a:rPr>
              <a:t/>
            </a:r>
            <a:br>
              <a:rPr lang="en-US" sz="3600" b="1" dirty="0" smtClean="0">
                <a:latin typeface="Book Antiqua" pitchFamily="18" charset="0"/>
              </a:rPr>
            </a:br>
            <a:r>
              <a:rPr lang="en-US" sz="3600" b="1" dirty="0" smtClean="0">
                <a:solidFill>
                  <a:schemeClr val="accent6">
                    <a:lumMod val="50000"/>
                  </a:schemeClr>
                </a:solidFill>
                <a:latin typeface="Book Antiqua" pitchFamily="18" charset="0"/>
              </a:rPr>
              <a:t>One </a:t>
            </a:r>
            <a:r>
              <a:rPr lang="en-US" sz="3600" b="1" dirty="0">
                <a:solidFill>
                  <a:schemeClr val="accent6">
                    <a:lumMod val="50000"/>
                  </a:schemeClr>
                </a:solidFill>
                <a:latin typeface="Book Antiqua" pitchFamily="18" charset="0"/>
              </a:rPr>
              <a:t>area where a pendulum effect is </a:t>
            </a:r>
            <a:r>
              <a:rPr lang="en-US" sz="3600" b="1" dirty="0" smtClean="0">
                <a:solidFill>
                  <a:schemeClr val="accent6">
                    <a:lumMod val="50000"/>
                  </a:schemeClr>
                </a:solidFill>
                <a:latin typeface="Book Antiqua" pitchFamily="18" charset="0"/>
              </a:rPr>
              <a:t/>
            </a:r>
            <a:br>
              <a:rPr lang="en-US" sz="3600" b="1" dirty="0" smtClean="0">
                <a:solidFill>
                  <a:schemeClr val="accent6">
                    <a:lumMod val="50000"/>
                  </a:schemeClr>
                </a:solidFill>
                <a:latin typeface="Book Antiqua" pitchFamily="18" charset="0"/>
              </a:rPr>
            </a:br>
            <a:r>
              <a:rPr lang="en-US" sz="3600" b="1" dirty="0" smtClean="0">
                <a:solidFill>
                  <a:schemeClr val="accent6">
                    <a:lumMod val="50000"/>
                  </a:schemeClr>
                </a:solidFill>
                <a:latin typeface="Book Antiqua" pitchFamily="18" charset="0"/>
              </a:rPr>
              <a:t>clearly </a:t>
            </a:r>
            <a:r>
              <a:rPr lang="en-US" sz="3600" b="1" dirty="0">
                <a:solidFill>
                  <a:schemeClr val="accent6">
                    <a:lumMod val="50000"/>
                  </a:schemeClr>
                </a:solidFill>
                <a:latin typeface="Book Antiqua" pitchFamily="18" charset="0"/>
              </a:rPr>
              <a:t>observable is assessment.</a:t>
            </a:r>
            <a:r>
              <a:rPr lang="bg-BG" dirty="0"/>
              <a:t/>
            </a:r>
            <a:br>
              <a:rPr lang="bg-BG" dirty="0"/>
            </a:br>
            <a:endParaRPr lang="bg-BG" dirty="0"/>
          </a:p>
        </p:txBody>
      </p:sp>
      <p:sp>
        <p:nvSpPr>
          <p:cNvPr id="3" name="Контейнер за съдържание 2"/>
          <p:cNvSpPr>
            <a:spLocks noGrp="1"/>
          </p:cNvSpPr>
          <p:nvPr>
            <p:ph idx="1"/>
          </p:nvPr>
        </p:nvSpPr>
        <p:spPr/>
        <p:txBody>
          <a:bodyPr/>
          <a:lstStyle/>
          <a:p>
            <a:pPr marL="0" indent="0">
              <a:buNone/>
            </a:pPr>
            <a:endParaRPr lang="bg-BG" dirty="0"/>
          </a:p>
        </p:txBody>
      </p:sp>
      <p:sp>
        <p:nvSpPr>
          <p:cNvPr id="5" name="Закръглено правоъгълно изнесено означение 4"/>
          <p:cNvSpPr/>
          <p:nvPr/>
        </p:nvSpPr>
        <p:spPr>
          <a:xfrm>
            <a:off x="1687132" y="1390919"/>
            <a:ext cx="3090930" cy="1944710"/>
          </a:xfrm>
          <a:prstGeom prst="wedgeRoundRect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50000"/>
                  </a:schemeClr>
                </a:solidFill>
              </a:rPr>
              <a:t> </a:t>
            </a:r>
            <a:r>
              <a:rPr lang="en-US" sz="2200" dirty="0" smtClean="0">
                <a:solidFill>
                  <a:schemeClr val="accent5">
                    <a:lumMod val="50000"/>
                  </a:schemeClr>
                </a:solidFill>
                <a:latin typeface="Book Antiqua" pitchFamily="18" charset="0"/>
              </a:rPr>
              <a:t>A strong </a:t>
            </a:r>
            <a:r>
              <a:rPr lang="en-US" sz="2200" dirty="0">
                <a:solidFill>
                  <a:schemeClr val="accent5">
                    <a:lumMod val="50000"/>
                  </a:schemeClr>
                </a:solidFill>
                <a:latin typeface="Book Antiqua" pitchFamily="18" charset="0"/>
              </a:rPr>
              <a:t>emphasis on summative assessment (with a focus on certification</a:t>
            </a:r>
            <a:r>
              <a:rPr lang="en-US" sz="2200" dirty="0" smtClean="0">
                <a:solidFill>
                  <a:schemeClr val="accent5">
                    <a:lumMod val="50000"/>
                  </a:schemeClr>
                </a:solidFill>
                <a:latin typeface="Book Antiqua" pitchFamily="18" charset="0"/>
              </a:rPr>
              <a:t>)</a:t>
            </a:r>
            <a:endParaRPr lang="bg-BG" sz="2200" dirty="0">
              <a:solidFill>
                <a:schemeClr val="accent5">
                  <a:lumMod val="50000"/>
                </a:schemeClr>
              </a:solidFill>
              <a:latin typeface="Book Antiqua" pitchFamily="18" charset="0"/>
            </a:endParaRPr>
          </a:p>
        </p:txBody>
      </p:sp>
      <p:sp>
        <p:nvSpPr>
          <p:cNvPr id="6" name="Закръглено правоъгълно изнесено означение 5"/>
          <p:cNvSpPr/>
          <p:nvPr/>
        </p:nvSpPr>
        <p:spPr>
          <a:xfrm>
            <a:off x="5911403" y="1390919"/>
            <a:ext cx="4636394" cy="1944710"/>
          </a:xfrm>
          <a:prstGeom prst="wedgeRoundRect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50000"/>
                  </a:schemeClr>
                </a:solidFill>
              </a:rPr>
              <a:t>A</a:t>
            </a:r>
            <a:r>
              <a:rPr lang="en-US" dirty="0" smtClean="0">
                <a:solidFill>
                  <a:schemeClr val="accent5">
                    <a:lumMod val="50000"/>
                  </a:schemeClr>
                </a:solidFill>
              </a:rPr>
              <a:t>n </a:t>
            </a:r>
            <a:r>
              <a:rPr lang="en-US" dirty="0">
                <a:solidFill>
                  <a:schemeClr val="accent5">
                    <a:lumMod val="50000"/>
                  </a:schemeClr>
                </a:solidFill>
              </a:rPr>
              <a:t>increasing focus on standardized and external assessments (to ensure high levels of reliability), as well as an increasing use of competence demonstrations in the workplace (to ensure authenticity and validity of assessment</a:t>
            </a:r>
            <a:r>
              <a:rPr lang="en-US" sz="2200" dirty="0" smtClean="0">
                <a:solidFill>
                  <a:schemeClr val="accent5">
                    <a:lumMod val="50000"/>
                  </a:schemeClr>
                </a:solidFill>
                <a:latin typeface="Book Antiqua" pitchFamily="18" charset="0"/>
              </a:rPr>
              <a:t>)</a:t>
            </a:r>
            <a:endParaRPr lang="bg-BG" sz="2200" dirty="0">
              <a:solidFill>
                <a:schemeClr val="accent5">
                  <a:lumMod val="50000"/>
                </a:schemeClr>
              </a:solidFill>
              <a:latin typeface="Book Antiqua" pitchFamily="18" charset="0"/>
            </a:endParaRPr>
          </a:p>
        </p:txBody>
      </p:sp>
      <p:sp>
        <p:nvSpPr>
          <p:cNvPr id="8" name="Извита стрелка надясно 7"/>
          <p:cNvSpPr/>
          <p:nvPr/>
        </p:nvSpPr>
        <p:spPr>
          <a:xfrm>
            <a:off x="1043188" y="3580326"/>
            <a:ext cx="1584102" cy="114621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9" name="Извита стрелка наляво 8"/>
          <p:cNvSpPr/>
          <p:nvPr/>
        </p:nvSpPr>
        <p:spPr>
          <a:xfrm>
            <a:off x="7250806" y="3580326"/>
            <a:ext cx="1468191" cy="9272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10" name="Закръглен правоъгълник 9"/>
          <p:cNvSpPr/>
          <p:nvPr/>
        </p:nvSpPr>
        <p:spPr>
          <a:xfrm>
            <a:off x="2627290" y="4507606"/>
            <a:ext cx="4803820" cy="115909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5">
                    <a:lumMod val="50000"/>
                  </a:schemeClr>
                </a:solidFill>
                <a:latin typeface="Book Antiqua" pitchFamily="18" charset="0"/>
              </a:rPr>
              <a:t>Both developments are often </a:t>
            </a:r>
            <a:r>
              <a:rPr lang="en-US" sz="2000" b="1" dirty="0" smtClean="0">
                <a:solidFill>
                  <a:schemeClr val="accent5">
                    <a:lumMod val="50000"/>
                  </a:schemeClr>
                </a:solidFill>
                <a:latin typeface="Book Antiqua" pitchFamily="18" charset="0"/>
              </a:rPr>
              <a:t>regarded as </a:t>
            </a:r>
            <a:r>
              <a:rPr lang="en-US" sz="2000" b="1" dirty="0">
                <a:solidFill>
                  <a:schemeClr val="accent5">
                    <a:lumMod val="50000"/>
                  </a:schemeClr>
                </a:solidFill>
                <a:latin typeface="Book Antiqua" pitchFamily="18" charset="0"/>
              </a:rPr>
              <a:t>a way of strengthening the image and value of VET.</a:t>
            </a:r>
            <a:endParaRPr lang="bg-BG" sz="2000" b="1" dirty="0">
              <a:solidFill>
                <a:schemeClr val="accent5">
                  <a:lumMod val="50000"/>
                </a:schemeClr>
              </a:solidFill>
              <a:latin typeface="Book Antiqua" pitchFamily="18" charset="0"/>
            </a:endParaRPr>
          </a:p>
        </p:txBody>
      </p:sp>
    </p:spTree>
    <p:extLst>
      <p:ext uri="{BB962C8B-B14F-4D97-AF65-F5344CB8AC3E}">
        <p14:creationId xmlns:p14="http://schemas.microsoft.com/office/powerpoint/2010/main" xmlns="" val="118444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p:txBody>
          <a:bodyPr/>
          <a:lstStyle/>
          <a:p>
            <a:pPr marL="0" indent="0">
              <a:buNone/>
            </a:pPr>
            <a:r>
              <a:rPr lang="en-US" dirty="0">
                <a:solidFill>
                  <a:schemeClr val="accent6">
                    <a:lumMod val="75000"/>
                  </a:schemeClr>
                </a:solidFill>
                <a:latin typeface="Book Antiqua" pitchFamily="18" charset="0"/>
              </a:rPr>
              <a:t>Changing course in </a:t>
            </a:r>
            <a:r>
              <a:rPr lang="en-US" dirty="0" smtClean="0">
                <a:solidFill>
                  <a:schemeClr val="accent6">
                    <a:lumMod val="75000"/>
                  </a:schemeClr>
                </a:solidFill>
                <a:latin typeface="Book Antiqua" pitchFamily="18" charset="0"/>
              </a:rPr>
              <a:t>VET can </a:t>
            </a:r>
            <a:r>
              <a:rPr lang="en-US" dirty="0">
                <a:solidFill>
                  <a:schemeClr val="accent6">
                    <a:lumMod val="75000"/>
                  </a:schemeClr>
                </a:solidFill>
                <a:latin typeface="Book Antiqua" pitchFamily="18" charset="0"/>
              </a:rPr>
              <a:t>be compared to trying to change the course of a </a:t>
            </a:r>
            <a:r>
              <a:rPr lang="en-US" dirty="0" smtClean="0">
                <a:solidFill>
                  <a:schemeClr val="accent6">
                    <a:lumMod val="75000"/>
                  </a:schemeClr>
                </a:solidFill>
                <a:latin typeface="Book Antiqua" pitchFamily="18" charset="0"/>
              </a:rPr>
              <a:t>supertanker!</a:t>
            </a:r>
            <a:endParaRPr lang="bg-BG" dirty="0">
              <a:solidFill>
                <a:schemeClr val="accent6">
                  <a:lumMod val="75000"/>
                </a:schemeClr>
              </a:solidFill>
              <a:latin typeface="Book Antiqua" pitchFamily="18"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13656" y="2485622"/>
            <a:ext cx="5898523" cy="3361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31817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96533" y="493915"/>
            <a:ext cx="10515600" cy="818695"/>
          </a:xfrm>
        </p:spPr>
        <p:txBody>
          <a:bodyPr/>
          <a:lstStyle/>
          <a:p>
            <a:r>
              <a:rPr lang="en-US" b="1" dirty="0" smtClean="0">
                <a:solidFill>
                  <a:schemeClr val="accent6">
                    <a:lumMod val="50000"/>
                  </a:schemeClr>
                </a:solidFill>
              </a:rPr>
              <a:t>OTHER TRENDS IN VET</a:t>
            </a:r>
            <a:endParaRPr lang="bg-BG" b="1" dirty="0">
              <a:solidFill>
                <a:schemeClr val="accent6">
                  <a:lumMod val="50000"/>
                </a:schemeClr>
              </a:solidFill>
            </a:endParaRPr>
          </a:p>
        </p:txBody>
      </p:sp>
      <p:sp>
        <p:nvSpPr>
          <p:cNvPr id="3" name="Контейнер за съдържание 2"/>
          <p:cNvSpPr>
            <a:spLocks noGrp="1"/>
          </p:cNvSpPr>
          <p:nvPr>
            <p:ph idx="1"/>
          </p:nvPr>
        </p:nvSpPr>
        <p:spPr>
          <a:xfrm>
            <a:off x="773806" y="2008644"/>
            <a:ext cx="10515600" cy="3941395"/>
          </a:xfrm>
        </p:spPr>
        <p:txBody>
          <a:bodyPr/>
          <a:lstStyle/>
          <a:p>
            <a:pPr>
              <a:lnSpc>
                <a:spcPct val="150000"/>
              </a:lnSpc>
            </a:pPr>
            <a:r>
              <a:rPr lang="en-US" dirty="0">
                <a:solidFill>
                  <a:schemeClr val="accent6">
                    <a:lumMod val="50000"/>
                  </a:schemeClr>
                </a:solidFill>
                <a:latin typeface="Book Antiqua" pitchFamily="18" charset="0"/>
              </a:rPr>
              <a:t>Fewer and broader IVET qualifications with strengthened general education components and transversal skills and competences.</a:t>
            </a:r>
            <a:endParaRPr lang="bg-BG" dirty="0">
              <a:solidFill>
                <a:schemeClr val="accent6">
                  <a:lumMod val="50000"/>
                </a:schemeClr>
              </a:solidFill>
              <a:latin typeface="Book Antiqua" pitchFamily="18" charset="0"/>
            </a:endParaRPr>
          </a:p>
          <a:p>
            <a:pPr>
              <a:lnSpc>
                <a:spcPct val="150000"/>
              </a:lnSpc>
            </a:pPr>
            <a:r>
              <a:rPr lang="en-US" dirty="0">
                <a:solidFill>
                  <a:schemeClr val="accent6">
                    <a:lumMod val="50000"/>
                  </a:schemeClr>
                </a:solidFill>
                <a:latin typeface="Book Antiqua" pitchFamily="18" charset="0"/>
              </a:rPr>
              <a:t>Increasing diversification of VET provision</a:t>
            </a:r>
            <a:endParaRPr lang="bg-BG" dirty="0">
              <a:solidFill>
                <a:schemeClr val="accent6">
                  <a:lumMod val="50000"/>
                </a:schemeClr>
              </a:solidFill>
              <a:latin typeface="Book Antiqua" pitchFamily="18" charset="0"/>
            </a:endParaRPr>
          </a:p>
          <a:p>
            <a:endParaRPr lang="bg-BG" dirty="0"/>
          </a:p>
        </p:txBody>
      </p:sp>
    </p:spTree>
    <p:extLst>
      <p:ext uri="{BB962C8B-B14F-4D97-AF65-F5344CB8AC3E}">
        <p14:creationId xmlns:p14="http://schemas.microsoft.com/office/powerpoint/2010/main" xmlns="" val="3930381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p:txBody>
          <a:bodyPr/>
          <a:lstStyle/>
          <a:p>
            <a:pPr marL="0" indent="0" algn="ctr">
              <a:lnSpc>
                <a:spcPct val="150000"/>
              </a:lnSpc>
              <a:buNone/>
            </a:pPr>
            <a:r>
              <a:rPr lang="en-US" dirty="0">
                <a:solidFill>
                  <a:schemeClr val="accent6">
                    <a:lumMod val="50000"/>
                  </a:schemeClr>
                </a:solidFill>
                <a:latin typeface="Book Antiqua" pitchFamily="18" charset="0"/>
              </a:rPr>
              <a:t>It remains to be seen how increases in general education and transverse skills content and workplace learning will develop and what the consequences will be. Both represent </a:t>
            </a:r>
            <a:r>
              <a:rPr lang="en-US" i="1" dirty="0">
                <a:solidFill>
                  <a:schemeClr val="accent6">
                    <a:lumMod val="50000"/>
                  </a:schemeClr>
                </a:solidFill>
                <a:latin typeface="Book Antiqua" pitchFamily="18" charset="0"/>
              </a:rPr>
              <a:t>attempts to increase the attractiveness and quality of VET, and the commitment to tackling the skills gap in the </a:t>
            </a:r>
            <a:r>
              <a:rPr lang="en-US" i="1" dirty="0" err="1">
                <a:solidFill>
                  <a:schemeClr val="accent6">
                    <a:lumMod val="50000"/>
                  </a:schemeClr>
                </a:solidFill>
                <a:latin typeface="Book Antiqua" pitchFamily="18" charset="0"/>
              </a:rPr>
              <a:t>labour</a:t>
            </a:r>
            <a:r>
              <a:rPr lang="en-US" i="1" dirty="0">
                <a:solidFill>
                  <a:schemeClr val="accent6">
                    <a:lumMod val="50000"/>
                  </a:schemeClr>
                </a:solidFill>
                <a:latin typeface="Book Antiqua" pitchFamily="18" charset="0"/>
              </a:rPr>
              <a:t> market.</a:t>
            </a:r>
            <a:endParaRPr lang="bg-BG" i="1" dirty="0">
              <a:solidFill>
                <a:schemeClr val="accent6">
                  <a:lumMod val="50000"/>
                </a:schemeClr>
              </a:solidFill>
              <a:latin typeface="Book Antiqua" pitchFamily="18" charset="0"/>
            </a:endParaRPr>
          </a:p>
          <a:p>
            <a:pPr marL="0" indent="0">
              <a:buNone/>
            </a:pPr>
            <a:endParaRPr lang="bg-BG" dirty="0"/>
          </a:p>
        </p:txBody>
      </p:sp>
    </p:spTree>
    <p:extLst>
      <p:ext uri="{BB962C8B-B14F-4D97-AF65-F5344CB8AC3E}">
        <p14:creationId xmlns:p14="http://schemas.microsoft.com/office/powerpoint/2010/main" xmlns="" val="3528995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cer\Desktop\Vocational excellence\VET4GSEB-platform\1000_F_300749457_yHqB1A4LUJrbGOSRV80vQtIo0iPFTj0I.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8277225" cy="65722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авоъгълник 1"/>
          <p:cNvSpPr/>
          <p:nvPr/>
        </p:nvSpPr>
        <p:spPr>
          <a:xfrm>
            <a:off x="8277224" y="1134158"/>
            <a:ext cx="3914776" cy="5078313"/>
          </a:xfrm>
          <a:prstGeom prst="rect">
            <a:avLst/>
          </a:prstGeom>
        </p:spPr>
        <p:txBody>
          <a:bodyPr wrap="square">
            <a:spAutoFit/>
          </a:bodyPr>
          <a:lstStyle/>
          <a:p>
            <a:pPr>
              <a:lnSpc>
                <a:spcPct val="150000"/>
              </a:lnSpc>
            </a:pPr>
            <a:r>
              <a:rPr lang="en-US" sz="2400" b="1" i="1" dirty="0" smtClean="0">
                <a:latin typeface="Calisto MT" pitchFamily="18" charset="0"/>
              </a:rPr>
              <a:t>What skills &amp; competences are needed to tackle those challenges?</a:t>
            </a:r>
          </a:p>
          <a:p>
            <a:pPr>
              <a:lnSpc>
                <a:spcPct val="150000"/>
              </a:lnSpc>
            </a:pPr>
            <a:endParaRPr lang="en-US" sz="2400" dirty="0">
              <a:latin typeface="Calisto MT" pitchFamily="18" charset="0"/>
            </a:endParaRPr>
          </a:p>
          <a:p>
            <a:pPr marL="342900" indent="-342900">
              <a:lnSpc>
                <a:spcPct val="150000"/>
              </a:lnSpc>
              <a:buFont typeface="Wingdings" pitchFamily="2" charset="2"/>
              <a:buChar char="ü"/>
            </a:pPr>
            <a:r>
              <a:rPr lang="en-US" sz="2400" b="1" i="1" dirty="0" smtClean="0">
                <a:latin typeface="Calisto MT" pitchFamily="18" charset="0"/>
              </a:rPr>
              <a:t>Resilience</a:t>
            </a:r>
          </a:p>
          <a:p>
            <a:pPr marL="342900" indent="-342900">
              <a:lnSpc>
                <a:spcPct val="150000"/>
              </a:lnSpc>
              <a:buFont typeface="Wingdings" pitchFamily="2" charset="2"/>
              <a:buChar char="ü"/>
            </a:pPr>
            <a:r>
              <a:rPr lang="en-US" sz="2400" b="1" i="1" dirty="0" smtClean="0">
                <a:latin typeface="Calisto MT" pitchFamily="18" charset="0"/>
              </a:rPr>
              <a:t>Flexibility</a:t>
            </a:r>
          </a:p>
          <a:p>
            <a:pPr marL="342900" indent="-342900">
              <a:lnSpc>
                <a:spcPct val="150000"/>
              </a:lnSpc>
              <a:buFont typeface="Wingdings" pitchFamily="2" charset="2"/>
              <a:buChar char="ü"/>
            </a:pPr>
            <a:r>
              <a:rPr lang="en-US" sz="2400" b="1" i="1" dirty="0" smtClean="0">
                <a:latin typeface="Calisto MT" pitchFamily="18" charset="0"/>
              </a:rPr>
              <a:t>Adaptability</a:t>
            </a:r>
          </a:p>
          <a:p>
            <a:pPr marL="342900" indent="-342900">
              <a:lnSpc>
                <a:spcPct val="150000"/>
              </a:lnSpc>
              <a:buFont typeface="Wingdings" pitchFamily="2" charset="2"/>
              <a:buChar char="ü"/>
            </a:pPr>
            <a:r>
              <a:rPr lang="en-US" sz="2400" b="1" i="1" dirty="0">
                <a:latin typeface="Calisto MT" pitchFamily="18" charset="0"/>
              </a:rPr>
              <a:t>A</a:t>
            </a:r>
            <a:r>
              <a:rPr lang="en-US" sz="2400" b="1" i="1" dirty="0" smtClean="0">
                <a:latin typeface="Calisto MT" pitchFamily="18" charset="0"/>
              </a:rPr>
              <a:t>cting </a:t>
            </a:r>
            <a:r>
              <a:rPr lang="en-US" sz="2400" b="1" i="1" dirty="0">
                <a:latin typeface="Calisto MT" pitchFamily="18" charset="0"/>
              </a:rPr>
              <a:t>upon opportunities and ideas </a:t>
            </a:r>
            <a:endParaRPr lang="bg-BG" sz="2400" b="1" i="1" dirty="0"/>
          </a:p>
        </p:txBody>
      </p:sp>
    </p:spTree>
    <p:extLst>
      <p:ext uri="{BB962C8B-B14F-4D97-AF65-F5344CB8AC3E}">
        <p14:creationId xmlns:p14="http://schemas.microsoft.com/office/powerpoint/2010/main" xmlns="" val="1332709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708339" y="645971"/>
            <a:ext cx="7559898" cy="1200329"/>
          </a:xfrm>
          <a:prstGeom prst="rect">
            <a:avLst/>
          </a:prstGeom>
          <a:gradFill flip="none" rotWithShape="1">
            <a:gsLst>
              <a:gs pos="0">
                <a:srgbClr val="FFEFD1"/>
              </a:gs>
              <a:gs pos="64999">
                <a:srgbClr val="F0EBD5"/>
              </a:gs>
              <a:gs pos="100000">
                <a:srgbClr val="D1C39F"/>
              </a:gs>
            </a:gsLst>
            <a:lin ang="13500000" scaled="1"/>
            <a:tileRect/>
          </a:gradFill>
        </p:spPr>
        <p:txBody>
          <a:bodyPr wrap="square">
            <a:spAutoFit/>
          </a:bodyPr>
          <a:lstStyle/>
          <a:p>
            <a:pPr>
              <a:lnSpc>
                <a:spcPct val="150000"/>
              </a:lnSpc>
            </a:pPr>
            <a:r>
              <a:rPr lang="en-US" sz="2400" b="1" dirty="0">
                <a:solidFill>
                  <a:schemeClr val="accent6">
                    <a:lumMod val="50000"/>
                  </a:schemeClr>
                </a:solidFill>
                <a:latin typeface="Calisto MT" pitchFamily="18" charset="0"/>
              </a:rPr>
              <a:t>European cooperation in VET has an important role in promoting entrepreneurship competence.</a:t>
            </a:r>
            <a:endParaRPr lang="bg-BG" sz="2400" dirty="0">
              <a:solidFill>
                <a:schemeClr val="accent6">
                  <a:lumMod val="50000"/>
                </a:schemeClr>
              </a:solidFill>
            </a:endParaRPr>
          </a:p>
        </p:txBody>
      </p:sp>
      <p:sp>
        <p:nvSpPr>
          <p:cNvPr id="4" name="Правоъгълник 3"/>
          <p:cNvSpPr/>
          <p:nvPr/>
        </p:nvSpPr>
        <p:spPr>
          <a:xfrm>
            <a:off x="708339" y="2433988"/>
            <a:ext cx="10393250" cy="3357394"/>
          </a:xfrm>
          <a:prstGeom prst="rect">
            <a:avLst/>
          </a:prstGeom>
          <a:gradFill flip="none" rotWithShape="1">
            <a:gsLst>
              <a:gs pos="0">
                <a:srgbClr val="FFEFD1"/>
              </a:gs>
              <a:gs pos="64999">
                <a:srgbClr val="F0EBD5"/>
              </a:gs>
              <a:gs pos="100000">
                <a:srgbClr val="D1C39F"/>
              </a:gs>
            </a:gsLst>
            <a:lin ang="13500000" scaled="1"/>
            <a:tileRect/>
          </a:gradFill>
        </p:spPr>
        <p:txBody>
          <a:bodyPr wrap="square">
            <a:spAutoFit/>
          </a:bodyPr>
          <a:lstStyle/>
          <a:p>
            <a:pPr>
              <a:lnSpc>
                <a:spcPct val="150000"/>
              </a:lnSpc>
            </a:pPr>
            <a:r>
              <a:rPr lang="en-US" sz="2400" b="1" i="1" dirty="0">
                <a:latin typeface="Calisto MT" pitchFamily="18" charset="0"/>
              </a:rPr>
              <a:t>The European skills agenda for sustainable competitiveness, social fairness and resilience (2020</a:t>
            </a:r>
            <a:r>
              <a:rPr lang="en-US" sz="2400" dirty="0">
                <a:latin typeface="Calisto MT" pitchFamily="18" charset="0"/>
              </a:rPr>
              <a:t>) stressed the importance of fostering entrepreneurial and transversal skills.</a:t>
            </a:r>
            <a:endParaRPr lang="bg-BG" sz="2400" dirty="0"/>
          </a:p>
          <a:p>
            <a:pPr>
              <a:lnSpc>
                <a:spcPct val="150000"/>
              </a:lnSpc>
            </a:pPr>
            <a:r>
              <a:rPr lang="en-US" sz="2400" b="1" i="1" dirty="0">
                <a:latin typeface="Calisto MT" pitchFamily="18" charset="0"/>
              </a:rPr>
              <a:t>The Council Recommendation on VET for sustainable competitiveness, social fairness and resilience</a:t>
            </a:r>
            <a:r>
              <a:rPr lang="en-US" sz="2400" dirty="0">
                <a:latin typeface="Calisto MT" pitchFamily="18" charset="0"/>
              </a:rPr>
              <a:t> calls for adapting and expanding VET by supporting the acquisition of entrepreneurial skills together with digital and green skills.</a:t>
            </a:r>
            <a:endParaRPr lang="bg-BG" sz="2400" dirty="0"/>
          </a:p>
        </p:txBody>
      </p:sp>
    </p:spTree>
    <p:extLst>
      <p:ext uri="{BB962C8B-B14F-4D97-AF65-F5344CB8AC3E}">
        <p14:creationId xmlns:p14="http://schemas.microsoft.com/office/powerpoint/2010/main" xmlns="" val="3914268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 y="14906"/>
            <a:ext cx="8538693" cy="2308324"/>
          </a:xfrm>
          <a:prstGeom prst="rect">
            <a:avLst/>
          </a:prstGeom>
          <a:gradFill flip="none" rotWithShape="1">
            <a:gsLst>
              <a:gs pos="0">
                <a:srgbClr val="FFEFD1"/>
              </a:gs>
              <a:gs pos="64999">
                <a:srgbClr val="F0EBD5"/>
              </a:gs>
              <a:gs pos="100000">
                <a:srgbClr val="D1C39F"/>
              </a:gs>
            </a:gsLst>
            <a:lin ang="13500000" scaled="1"/>
            <a:tileRect/>
          </a:gradFill>
        </p:spPr>
        <p:txBody>
          <a:bodyPr wrap="square">
            <a:spAutoFit/>
          </a:bodyPr>
          <a:lstStyle/>
          <a:p>
            <a:pPr algn="just"/>
            <a:r>
              <a:rPr lang="en-US" sz="2400" b="1" i="1" dirty="0" smtClean="0">
                <a:latin typeface="Book Antiqua" pitchFamily="18" charset="0"/>
              </a:rPr>
              <a:t>Research </a:t>
            </a:r>
            <a:r>
              <a:rPr lang="en-US" sz="2400" b="1" i="1" dirty="0">
                <a:latin typeface="Book Antiqua" pitchFamily="18" charset="0"/>
              </a:rPr>
              <a:t>shows that VET plays a crucial role in promoting entrepreneurship competence. Efforts have been made in Europe to establish VET entrepreneurial learning ecosystem, although there is still a need for improved links between the ecosystem components and collaboration among stakeholders</a:t>
            </a:r>
            <a:endParaRPr lang="bg-BG" sz="2400" b="1" i="1" dirty="0">
              <a:solidFill>
                <a:schemeClr val="accent6">
                  <a:lumMod val="50000"/>
                </a:schemeClr>
              </a:solidFill>
              <a:latin typeface="Book Antiqua" pitchFamily="18" charset="0"/>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96616" y="2323230"/>
            <a:ext cx="6126922" cy="38972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815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1102</TotalTime>
  <Words>1856</Words>
  <Application>Microsoft Office PowerPoint</Application>
  <PresentationFormat>Custom</PresentationFormat>
  <Paragraphs>104</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TRENDS IN VET IN EUROPE</vt:lpstr>
      <vt:lpstr> One area where a pendulum effect is  clearly observable is assessment. </vt:lpstr>
      <vt:lpstr>Slide 4</vt:lpstr>
      <vt:lpstr>OTHER TRENDS IN VET</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Windows User</cp:lastModifiedBy>
  <cp:revision>89</cp:revision>
  <dcterms:created xsi:type="dcterms:W3CDTF">2023-03-13T11:10:08Z</dcterms:created>
  <dcterms:modified xsi:type="dcterms:W3CDTF">2024-01-17T09:33:31Z</dcterms:modified>
</cp:coreProperties>
</file>