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17"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88351" autoAdjust="0"/>
  </p:normalViewPr>
  <p:slideViewPr>
    <p:cSldViewPr snapToGrid="0">
      <p:cViewPr varScale="1">
        <p:scale>
          <a:sx n="64" d="100"/>
          <a:sy n="64" d="100"/>
        </p:scale>
        <p:origin x="-942" y="-102"/>
      </p:cViewPr>
      <p:guideLst>
        <p:guide orient="horz" pos="2160"/>
        <p:guide pos="3840"/>
      </p:guideLst>
    </p:cSldViewPr>
  </p:slideViewPr>
  <p:outlineViewPr>
    <p:cViewPr>
      <p:scale>
        <a:sx n="33" d="100"/>
        <a:sy n="33" d="100"/>
      </p:scale>
      <p:origin x="30" y="878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AA6F8-B077-4366-BEB3-B1F00A4730FD}" type="datetimeFigureOut">
              <a:rPr lang="bg-BG" smtClean="0"/>
              <a:pPr/>
              <a:t>17.1.2024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833CB-951D-43B2-BECB-DA1AEAB1DFF4}" type="slidenum">
              <a:rPr lang="bg-BG" smtClean="0"/>
              <a:pPr/>
              <a:t>‹#›</a:t>
            </a:fld>
            <a:endParaRPr lang="bg-BG"/>
          </a:p>
        </p:txBody>
      </p:sp>
    </p:spTree>
    <p:extLst>
      <p:ext uri="{BB962C8B-B14F-4D97-AF65-F5344CB8AC3E}">
        <p14:creationId xmlns="" xmlns:p14="http://schemas.microsoft.com/office/powerpoint/2010/main" val="359177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Neural" TargetMode="External"/><Relationship Id="rId13" Type="http://schemas.openxmlformats.org/officeDocument/2006/relationships/hyperlink" Target="https://en.wikipedia.org/wiki/Dyscalculia" TargetMode="External"/><Relationship Id="rId18" Type="http://schemas.openxmlformats.org/officeDocument/2006/relationships/hyperlink" Target="https://en.wikipedia.org/wiki/Applied_research" TargetMode="External"/><Relationship Id="rId3" Type="http://schemas.openxmlformats.org/officeDocument/2006/relationships/hyperlink" Target="https://en.wikipedia.org/wiki/Cognitive_neuroscience" TargetMode="External"/><Relationship Id="rId7" Type="http://schemas.openxmlformats.org/officeDocument/2006/relationships/hyperlink" Target="https://en.wikipedia.org/wiki/Education_theory" TargetMode="External"/><Relationship Id="rId12" Type="http://schemas.openxmlformats.org/officeDocument/2006/relationships/hyperlink" Target="https://en.wikipedia.org/wiki/Dyslexia" TargetMode="External"/><Relationship Id="rId17" Type="http://schemas.openxmlformats.org/officeDocument/2006/relationships/hyperlink" Target="https://en.wikipedia.org/wiki/Basic_research" TargetMode="External"/><Relationship Id="rId2" Type="http://schemas.openxmlformats.org/officeDocument/2006/relationships/slide" Target="../slides/slide3.xml"/><Relationship Id="rId16" Type="http://schemas.openxmlformats.org/officeDocument/2006/relationships/hyperlink" Target="https://en.wikipedia.org/wiki/Curriculum" TargetMode="External"/><Relationship Id="rId20" Type="http://schemas.openxmlformats.org/officeDocument/2006/relationships/hyperlink" Target="https://en.wikipedia.org/wiki/Teaching" TargetMode="External"/><Relationship Id="rId1" Type="http://schemas.openxmlformats.org/officeDocument/2006/relationships/notesMaster" Target="../notesMasters/notesMaster1.xml"/><Relationship Id="rId6" Type="http://schemas.openxmlformats.org/officeDocument/2006/relationships/hyperlink" Target="https://en.wikipedia.org/wiki/Educational_technology" TargetMode="External"/><Relationship Id="rId11" Type="http://schemas.openxmlformats.org/officeDocument/2006/relationships/hyperlink" Target="https://en.wikipedia.org/wiki/Attention" TargetMode="External"/><Relationship Id="rId5" Type="http://schemas.openxmlformats.org/officeDocument/2006/relationships/hyperlink" Target="https://en.wikipedia.org/wiki/Educational_psychology" TargetMode="External"/><Relationship Id="rId15" Type="http://schemas.openxmlformats.org/officeDocument/2006/relationships/hyperlink" Target="https://en.wikipedia.org/wiki/Education" TargetMode="External"/><Relationship Id="rId10" Type="http://schemas.openxmlformats.org/officeDocument/2006/relationships/hyperlink" Target="https://en.wikipedia.org/wiki/Numerical_cognition" TargetMode="External"/><Relationship Id="rId19" Type="http://schemas.openxmlformats.org/officeDocument/2006/relationships/hyperlink" Target="https://en.wikipedia.org/wiki/Learning" TargetMode="External"/><Relationship Id="rId4" Type="http://schemas.openxmlformats.org/officeDocument/2006/relationships/hyperlink" Target="https://en.wikipedia.org/wiki/Developmental_cognitive_neuroscience" TargetMode="External"/><Relationship Id="rId9" Type="http://schemas.openxmlformats.org/officeDocument/2006/relationships/hyperlink" Target="https://en.wikipedia.org/wiki/Reading_(process)" TargetMode="External"/><Relationship Id="rId14" Type="http://schemas.openxmlformats.org/officeDocument/2006/relationships/hyperlink" Target="https://en.wikipedia.org/wiki/ADH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a:t>
            </a:fld>
            <a:endParaRPr lang="bg-BG"/>
          </a:p>
        </p:txBody>
      </p:sp>
    </p:spTree>
    <p:extLst>
      <p:ext uri="{BB962C8B-B14F-4D97-AF65-F5344CB8AC3E}">
        <p14:creationId xmlns="" xmlns:p14="http://schemas.microsoft.com/office/powerpoint/2010/main" val="26124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10</a:t>
            </a:fld>
            <a:endParaRPr lang="bg-BG"/>
          </a:p>
        </p:txBody>
      </p:sp>
    </p:spTree>
    <p:extLst>
      <p:ext uri="{BB962C8B-B14F-4D97-AF65-F5344CB8AC3E}">
        <p14:creationId xmlns="" xmlns:p14="http://schemas.microsoft.com/office/powerpoint/2010/main" val="292536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GB" sz="1200" i="1" kern="1200" dirty="0" smtClean="0">
                <a:solidFill>
                  <a:schemeClr val="tx1"/>
                </a:solidFill>
                <a:effectLst/>
                <a:latin typeface="+mn-lt"/>
                <a:ea typeface="+mn-ea"/>
                <a:cs typeface="+mn-cs"/>
              </a:rPr>
              <a:t>"Our brains possess an incredible quality known as neuroplasticity. No matter our age, we have the ability to learn, develop new skills, and adapt to new environments."</a:t>
            </a:r>
            <a:r>
              <a:rPr lang="en-GB" sz="1200" kern="1200" dirty="0" smtClean="0">
                <a:solidFill>
                  <a:schemeClr val="tx1"/>
                </a:solidFill>
                <a:effectLst/>
                <a:latin typeface="+mn-lt"/>
                <a:ea typeface="+mn-ea"/>
                <a:cs typeface="+mn-cs"/>
              </a:rPr>
              <a:t> - Norman </a:t>
            </a:r>
            <a:r>
              <a:rPr lang="en-GB" sz="1200" kern="1200" dirty="0" err="1" smtClean="0">
                <a:solidFill>
                  <a:schemeClr val="tx1"/>
                </a:solidFill>
                <a:effectLst/>
                <a:latin typeface="+mn-lt"/>
                <a:ea typeface="+mn-ea"/>
                <a:cs typeface="+mn-cs"/>
              </a:rPr>
              <a:t>Doidge</a:t>
            </a:r>
            <a:r>
              <a:rPr lang="en-GB" sz="1200" kern="1200" dirty="0" smtClean="0">
                <a:solidFill>
                  <a:schemeClr val="tx1"/>
                </a:solidFill>
                <a:effectLst/>
                <a:latin typeface="+mn-lt"/>
                <a:ea typeface="+mn-ea"/>
                <a:cs typeface="+mn-cs"/>
              </a:rPr>
              <a:t>. Norman </a:t>
            </a:r>
            <a:r>
              <a:rPr lang="en-GB" sz="1200" kern="1200" dirty="0" err="1" smtClean="0">
                <a:solidFill>
                  <a:schemeClr val="tx1"/>
                </a:solidFill>
                <a:effectLst/>
                <a:latin typeface="+mn-lt"/>
                <a:ea typeface="+mn-ea"/>
                <a:cs typeface="+mn-cs"/>
              </a:rPr>
              <a:t>Doidge</a:t>
            </a:r>
            <a:r>
              <a:rPr lang="en-GB" sz="1200" kern="1200" dirty="0" smtClean="0">
                <a:solidFill>
                  <a:schemeClr val="tx1"/>
                </a:solidFill>
                <a:effectLst/>
                <a:latin typeface="+mn-lt"/>
                <a:ea typeface="+mn-ea"/>
                <a:cs typeface="+mn-cs"/>
              </a:rPr>
              <a:t> highlights the transformative power of neuroplasticity in adult learning. Neuroplasticity allows adults to tap into their established neural networks and rewire their brains for learning, growth, and adaptation. Unlike children whose brains are naturally primed for rapid development, adults can consciously leverage neuroplasticity to acquire new knowledge and skills, embrace change, and navigate complex challenges.</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recognizing the power of neuroplasticity, we can design learning experiences that optimize the adult learning advantage and unlock their true potential. </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11</a:t>
            </a:fld>
            <a:endParaRPr lang="bg-BG"/>
          </a:p>
        </p:txBody>
      </p:sp>
    </p:spTree>
    <p:extLst>
      <p:ext uri="{BB962C8B-B14F-4D97-AF65-F5344CB8AC3E}">
        <p14:creationId xmlns="" xmlns:p14="http://schemas.microsoft.com/office/powerpoint/2010/main" val="292536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12</a:t>
            </a:fld>
            <a:endParaRPr lang="bg-BG"/>
          </a:p>
        </p:txBody>
      </p:sp>
    </p:spTree>
    <p:extLst>
      <p:ext uri="{BB962C8B-B14F-4D97-AF65-F5344CB8AC3E}">
        <p14:creationId xmlns="" xmlns:p14="http://schemas.microsoft.com/office/powerpoint/2010/main" val="2925361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GB" sz="1200" kern="1200" dirty="0" smtClean="0">
                <a:solidFill>
                  <a:schemeClr val="tx1"/>
                </a:solidFill>
                <a:effectLst/>
                <a:latin typeface="+mn-lt"/>
                <a:ea typeface="+mn-ea"/>
                <a:cs typeface="+mn-cs"/>
              </a:rPr>
              <a:t>Neuroscience research highlights that active engagement stimulates brain’s neural networks by promoting the formation of new connections and reinforcing the existing ones. When learners actively participate, solve problems, and apply their knowledge in practical scenarios, it activates multiple regions of the brain associated with memory, comprehension, and higher order thinking. This multi-dimensional engagement facilitates deeper understanding, long-term retention, and transfer of knowledge to real-world contexts. </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designing interactive activities, we can leverage the brain’s natural propensity for active engagement and enhance learning outcomes.</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13</a:t>
            </a:fld>
            <a:endParaRPr lang="bg-BG"/>
          </a:p>
        </p:txBody>
      </p:sp>
    </p:spTree>
    <p:extLst>
      <p:ext uri="{BB962C8B-B14F-4D97-AF65-F5344CB8AC3E}">
        <p14:creationId xmlns="" xmlns:p14="http://schemas.microsoft.com/office/powerpoint/2010/main" val="2925361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14</a:t>
            </a:fld>
            <a:endParaRPr lang="bg-BG"/>
          </a:p>
        </p:txBody>
      </p:sp>
    </p:spTree>
    <p:extLst>
      <p:ext uri="{BB962C8B-B14F-4D97-AF65-F5344CB8AC3E}">
        <p14:creationId xmlns="" xmlns:p14="http://schemas.microsoft.com/office/powerpoint/2010/main" val="292536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GB" sz="1200" i="1" kern="1200" dirty="0" smtClean="0">
                <a:solidFill>
                  <a:schemeClr val="tx1"/>
                </a:solidFill>
                <a:effectLst/>
                <a:latin typeface="+mn-lt"/>
                <a:ea typeface="+mn-ea"/>
                <a:cs typeface="+mn-cs"/>
              </a:rPr>
              <a:t>“Engaging multiple senses in the learning process is like turning on all the lights in a room. It illuminates the subject matter from every angle, allowing learners to see, hear and feel the knowledge, creating a deeper and more impactful learning experience”</a:t>
            </a:r>
            <a:r>
              <a:rPr lang="en-GB" sz="1200" kern="1200" dirty="0" smtClean="0">
                <a:solidFill>
                  <a:schemeClr val="tx1"/>
                </a:solidFill>
                <a:effectLst/>
                <a:latin typeface="+mn-lt"/>
                <a:ea typeface="+mn-ea"/>
                <a:cs typeface="+mn-cs"/>
              </a:rPr>
              <a:t>- John </a:t>
            </a:r>
            <a:r>
              <a:rPr lang="en-GB" sz="1200" kern="1200" dirty="0" err="1" smtClean="0">
                <a:solidFill>
                  <a:schemeClr val="tx1"/>
                </a:solidFill>
                <a:effectLst/>
                <a:latin typeface="+mn-lt"/>
                <a:ea typeface="+mn-ea"/>
                <a:cs typeface="+mn-cs"/>
              </a:rPr>
              <a:t>Ratey</a:t>
            </a:r>
            <a:r>
              <a:rPr lang="en-GB" sz="1200" kern="1200" dirty="0" smtClean="0">
                <a:solidFill>
                  <a:schemeClr val="tx1"/>
                </a:solidFill>
                <a:effectLst/>
                <a:latin typeface="+mn-lt"/>
                <a:ea typeface="+mn-ea"/>
                <a:cs typeface="+mn-cs"/>
              </a:rPr>
              <a:t>. </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Our brains </a:t>
            </a:r>
            <a:r>
              <a:rPr lang="en-GB" sz="1200" i="1" kern="1200" dirty="0" smtClean="0">
                <a:solidFill>
                  <a:schemeClr val="tx1"/>
                </a:solidFill>
                <a:effectLst/>
                <a:latin typeface="+mn-lt"/>
                <a:ea typeface="+mn-ea"/>
                <a:cs typeface="+mn-cs"/>
              </a:rPr>
              <a:t>are wired</a:t>
            </a:r>
            <a:r>
              <a:rPr lang="en-GB" sz="1200" kern="1200" dirty="0" smtClean="0">
                <a:solidFill>
                  <a:schemeClr val="tx1"/>
                </a:solidFill>
                <a:effectLst/>
                <a:latin typeface="+mn-lt"/>
                <a:ea typeface="+mn-ea"/>
                <a:cs typeface="+mn-cs"/>
              </a:rPr>
              <a:t> to process information through multiple sensory channels including visual, auditory, and tactile. By incorporating visuals, auditory cues, and interactive experiences, we tap into the brain’s natural ability to process and retain information more effectively. Neurosciences studies indicate that engaging multiple senses during learning creates a richer and more immersive experience, allowing learners to make meaningful connections and enhance their overall comprehension and retention of the subject matter. </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15</a:t>
            </a:fld>
            <a:endParaRPr lang="bg-BG"/>
          </a:p>
        </p:txBody>
      </p:sp>
    </p:spTree>
    <p:extLst>
      <p:ext uri="{BB962C8B-B14F-4D97-AF65-F5344CB8AC3E}">
        <p14:creationId xmlns="" xmlns:p14="http://schemas.microsoft.com/office/powerpoint/2010/main" val="2925361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16</a:t>
            </a:fld>
            <a:endParaRPr lang="bg-BG"/>
          </a:p>
        </p:txBody>
      </p:sp>
    </p:spTree>
    <p:extLst>
      <p:ext uri="{BB962C8B-B14F-4D97-AF65-F5344CB8AC3E}">
        <p14:creationId xmlns="" xmlns:p14="http://schemas.microsoft.com/office/powerpoint/2010/main" val="292536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18</a:t>
            </a:fld>
            <a:endParaRPr lang="bg-BG"/>
          </a:p>
        </p:txBody>
      </p:sp>
    </p:spTree>
    <p:extLst>
      <p:ext uri="{BB962C8B-B14F-4D97-AF65-F5344CB8AC3E}">
        <p14:creationId xmlns="" xmlns:p14="http://schemas.microsoft.com/office/powerpoint/2010/main" val="26124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2</a:t>
            </a:fld>
            <a:endParaRPr lang="bg-BG"/>
          </a:p>
        </p:txBody>
      </p:sp>
    </p:spTree>
    <p:extLst>
      <p:ext uri="{BB962C8B-B14F-4D97-AF65-F5344CB8AC3E}">
        <p14:creationId xmlns="" xmlns:p14="http://schemas.microsoft.com/office/powerpoint/2010/main" val="297012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E</a:t>
            </a:r>
            <a:r>
              <a:rPr lang="bg-BG" sz="1200" kern="1200" dirty="0" smtClean="0">
                <a:solidFill>
                  <a:schemeClr val="tx1"/>
                </a:solidFill>
                <a:effectLst/>
                <a:latin typeface="+mn-lt"/>
                <a:ea typeface="+mn-ea"/>
                <a:cs typeface="+mn-cs"/>
              </a:rPr>
              <a:t>ducational neuroscience </a:t>
            </a:r>
            <a:r>
              <a:rPr lang="en-US" sz="1200" kern="1200" dirty="0" smtClean="0">
                <a:solidFill>
                  <a:schemeClr val="tx1"/>
                </a:solidFill>
                <a:effectLst/>
                <a:latin typeface="+mn-lt"/>
                <a:ea typeface="+mn-ea"/>
                <a:cs typeface="+mn-cs"/>
              </a:rPr>
              <a:t>is usually described</a:t>
            </a:r>
            <a:r>
              <a:rPr lang="bg-BG"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t>
            </a:r>
            <a:r>
              <a:rPr lang="bg-BG" sz="1200" kern="1200" dirty="0" smtClean="0">
                <a:solidFill>
                  <a:schemeClr val="tx1"/>
                </a:solidFill>
                <a:effectLst/>
                <a:latin typeface="+mn-lt"/>
                <a:ea typeface="+mn-ea"/>
                <a:cs typeface="+mn-cs"/>
              </a:rPr>
              <a:t>follows:</a:t>
            </a:r>
          </a:p>
          <a:p>
            <a:pPr fontAlgn="base"/>
            <a:r>
              <a:rPr lang="bg-BG" sz="1200" b="1" kern="1200" dirty="0" err="1" smtClean="0">
                <a:solidFill>
                  <a:schemeClr val="tx1"/>
                </a:solidFill>
                <a:effectLst/>
                <a:latin typeface="+mn-lt"/>
                <a:ea typeface="+mn-ea"/>
                <a:cs typeface="+mn-cs"/>
              </a:rPr>
              <a:t>Educational</a:t>
            </a:r>
            <a:r>
              <a:rPr lang="bg-BG" sz="1200" b="1" kern="1200" dirty="0" smtClean="0">
                <a:solidFill>
                  <a:schemeClr val="tx1"/>
                </a:solidFill>
                <a:effectLst/>
                <a:latin typeface="+mn-lt"/>
                <a:ea typeface="+mn-ea"/>
                <a:cs typeface="+mn-cs"/>
              </a:rPr>
              <a:t> </a:t>
            </a:r>
            <a:r>
              <a:rPr lang="bg-BG" sz="1200" b="1" kern="1200" dirty="0" err="1" smtClean="0">
                <a:solidFill>
                  <a:schemeClr val="tx1"/>
                </a:solidFill>
                <a:effectLst/>
                <a:latin typeface="+mn-lt"/>
                <a:ea typeface="+mn-ea"/>
                <a:cs typeface="+mn-cs"/>
              </a:rPr>
              <a:t>neuroscience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or</a:t>
            </a:r>
            <a:r>
              <a:rPr lang="bg-BG" sz="1200" kern="1200" dirty="0" smtClean="0">
                <a:solidFill>
                  <a:schemeClr val="tx1"/>
                </a:solidFill>
                <a:effectLst/>
                <a:latin typeface="+mn-lt"/>
                <a:ea typeface="+mn-ea"/>
                <a:cs typeface="+mn-cs"/>
              </a:rPr>
              <a:t> </a:t>
            </a:r>
            <a:r>
              <a:rPr lang="bg-BG" sz="1200" b="1" kern="1200" dirty="0" err="1" smtClean="0">
                <a:solidFill>
                  <a:schemeClr val="tx1"/>
                </a:solidFill>
                <a:effectLst/>
                <a:latin typeface="+mn-lt"/>
                <a:ea typeface="+mn-ea"/>
                <a:cs typeface="+mn-cs"/>
              </a:rPr>
              <a:t>neuroeducation</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component</a:t>
            </a:r>
            <a:r>
              <a:rPr lang="bg-BG" sz="1200" kern="1200" dirty="0" smtClean="0">
                <a:solidFill>
                  <a:schemeClr val="tx1"/>
                </a:solidFill>
                <a:effectLst/>
                <a:latin typeface="+mn-lt"/>
                <a:ea typeface="+mn-ea"/>
                <a:cs typeface="+mn-cs"/>
              </a:rPr>
              <a:t> of </a:t>
            </a:r>
            <a:r>
              <a:rPr lang="bg-BG" sz="1200" b="1" kern="1200" dirty="0" err="1" smtClean="0">
                <a:solidFill>
                  <a:schemeClr val="tx1"/>
                </a:solidFill>
                <a:effectLst/>
                <a:latin typeface="+mn-lt"/>
                <a:ea typeface="+mn-ea"/>
                <a:cs typeface="+mn-cs"/>
              </a:rPr>
              <a:t>Mind</a:t>
            </a:r>
            <a:r>
              <a:rPr lang="bg-BG" sz="1200" b="1" kern="1200" dirty="0" smtClean="0">
                <a:solidFill>
                  <a:schemeClr val="tx1"/>
                </a:solidFill>
                <a:effectLst/>
                <a:latin typeface="+mn-lt"/>
                <a:ea typeface="+mn-ea"/>
                <a:cs typeface="+mn-cs"/>
              </a:rPr>
              <a:t> </a:t>
            </a:r>
            <a:r>
              <a:rPr lang="bg-BG" sz="1200" b="1" kern="1200" dirty="0" err="1" smtClean="0">
                <a:solidFill>
                  <a:schemeClr val="tx1"/>
                </a:solidFill>
                <a:effectLst/>
                <a:latin typeface="+mn-lt"/>
                <a:ea typeface="+mn-ea"/>
                <a:cs typeface="+mn-cs"/>
              </a:rPr>
              <a:t>Brain</a:t>
            </a:r>
            <a:r>
              <a:rPr lang="bg-BG" sz="1200" b="1" kern="1200" dirty="0" smtClean="0">
                <a:solidFill>
                  <a:schemeClr val="tx1"/>
                </a:solidFill>
                <a:effectLst/>
                <a:latin typeface="+mn-lt"/>
                <a:ea typeface="+mn-ea"/>
                <a:cs typeface="+mn-cs"/>
              </a:rPr>
              <a:t> </a:t>
            </a:r>
            <a:r>
              <a:rPr lang="bg-BG" sz="1200" b="1" kern="1200" dirty="0" err="1" smtClean="0">
                <a:solidFill>
                  <a:schemeClr val="tx1"/>
                </a:solidFill>
                <a:effectLst/>
                <a:latin typeface="+mn-lt"/>
                <a:ea typeface="+mn-ea"/>
                <a:cs typeface="+mn-cs"/>
              </a:rPr>
              <a:t>and</a:t>
            </a:r>
            <a:r>
              <a:rPr lang="bg-BG" sz="1200" b="1" kern="1200" dirty="0" smtClean="0">
                <a:solidFill>
                  <a:schemeClr val="tx1"/>
                </a:solidFill>
                <a:effectLst/>
                <a:latin typeface="+mn-lt"/>
                <a:ea typeface="+mn-ea"/>
                <a:cs typeface="+mn-cs"/>
              </a:rPr>
              <a:t> </a:t>
            </a:r>
            <a:r>
              <a:rPr lang="bg-BG" sz="1200" b="1" kern="1200" dirty="0" err="1" smtClean="0">
                <a:solidFill>
                  <a:schemeClr val="tx1"/>
                </a:solidFill>
                <a:effectLst/>
                <a:latin typeface="+mn-lt"/>
                <a:ea typeface="+mn-ea"/>
                <a:cs typeface="+mn-cs"/>
              </a:rPr>
              <a:t>Education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emerging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scientific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field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brings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together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researchers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3" tooltip="Cognitive neuroscience"/>
              </a:rPr>
              <a:t>cognitive</a:t>
            </a:r>
            <a:r>
              <a:rPr lang="bg-BG" sz="1200" u="none" strike="noStrike" kern="1200" dirty="0" smtClean="0">
                <a:solidFill>
                  <a:schemeClr val="tx1"/>
                </a:solidFill>
                <a:effectLst/>
                <a:latin typeface="+mn-lt"/>
                <a:ea typeface="+mn-ea"/>
                <a:cs typeface="+mn-cs"/>
                <a:hlinkClick r:id="rId3" tooltip="Cognitive neuroscience"/>
              </a:rPr>
              <a:t> </a:t>
            </a:r>
            <a:r>
              <a:rPr lang="bg-BG" sz="1200" u="none" strike="noStrike" kern="1200" dirty="0" err="1" smtClean="0">
                <a:solidFill>
                  <a:schemeClr val="tx1"/>
                </a:solidFill>
                <a:effectLst/>
                <a:latin typeface="+mn-lt"/>
                <a:ea typeface="+mn-ea"/>
                <a:cs typeface="+mn-cs"/>
                <a:hlinkClick r:id="rId3" tooltip="Cognitive neuroscience"/>
              </a:rPr>
              <a:t>neuroscience</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4" tooltip="Developmental cognitive neuroscience"/>
              </a:rPr>
              <a:t>developmental</a:t>
            </a:r>
            <a:r>
              <a:rPr lang="bg-BG" sz="1200" u="none" strike="noStrike" kern="1200" dirty="0" smtClean="0">
                <a:solidFill>
                  <a:schemeClr val="tx1"/>
                </a:solidFill>
                <a:effectLst/>
                <a:latin typeface="+mn-lt"/>
                <a:ea typeface="+mn-ea"/>
                <a:cs typeface="+mn-cs"/>
                <a:hlinkClick r:id="rId4" tooltip="Developmental cognitive neuroscience"/>
              </a:rPr>
              <a:t> </a:t>
            </a:r>
            <a:r>
              <a:rPr lang="bg-BG" sz="1200" u="none" strike="noStrike" kern="1200" dirty="0" err="1" smtClean="0">
                <a:solidFill>
                  <a:schemeClr val="tx1"/>
                </a:solidFill>
                <a:effectLst/>
                <a:latin typeface="+mn-lt"/>
                <a:ea typeface="+mn-ea"/>
                <a:cs typeface="+mn-cs"/>
                <a:hlinkClick r:id="rId4" tooltip="Developmental cognitive neuroscience"/>
              </a:rPr>
              <a:t>cognitive</a:t>
            </a:r>
            <a:r>
              <a:rPr lang="bg-BG" sz="1200" u="none" strike="noStrike" kern="1200" dirty="0" smtClean="0">
                <a:solidFill>
                  <a:schemeClr val="tx1"/>
                </a:solidFill>
                <a:effectLst/>
                <a:latin typeface="+mn-lt"/>
                <a:ea typeface="+mn-ea"/>
                <a:cs typeface="+mn-cs"/>
                <a:hlinkClick r:id="rId4" tooltip="Developmental cognitive neuroscience"/>
              </a:rPr>
              <a:t> </a:t>
            </a:r>
            <a:r>
              <a:rPr lang="bg-BG" sz="1200" u="none" strike="noStrike" kern="1200" dirty="0" err="1" smtClean="0">
                <a:solidFill>
                  <a:schemeClr val="tx1"/>
                </a:solidFill>
                <a:effectLst/>
                <a:latin typeface="+mn-lt"/>
                <a:ea typeface="+mn-ea"/>
                <a:cs typeface="+mn-cs"/>
                <a:hlinkClick r:id="rId4" tooltip="Developmental cognitive neuroscience"/>
              </a:rPr>
              <a:t>neuroscience</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5" tooltip="Educational psychology"/>
              </a:rPr>
              <a:t>educational</a:t>
            </a:r>
            <a:r>
              <a:rPr lang="bg-BG" sz="1200" u="none" strike="noStrike" kern="1200" dirty="0" smtClean="0">
                <a:solidFill>
                  <a:schemeClr val="tx1"/>
                </a:solidFill>
                <a:effectLst/>
                <a:latin typeface="+mn-lt"/>
                <a:ea typeface="+mn-ea"/>
                <a:cs typeface="+mn-cs"/>
                <a:hlinkClick r:id="rId5" tooltip="Educational psychology"/>
              </a:rPr>
              <a:t> </a:t>
            </a:r>
            <a:r>
              <a:rPr lang="bg-BG" sz="1200" u="none" strike="noStrike" kern="1200" dirty="0" err="1" smtClean="0">
                <a:solidFill>
                  <a:schemeClr val="tx1"/>
                </a:solidFill>
                <a:effectLst/>
                <a:latin typeface="+mn-lt"/>
                <a:ea typeface="+mn-ea"/>
                <a:cs typeface="+mn-cs"/>
                <a:hlinkClick r:id="rId5" tooltip="Educational psychology"/>
              </a:rPr>
              <a:t>psychology</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6" tooltip="Educational technology"/>
              </a:rPr>
              <a:t>educational</a:t>
            </a:r>
            <a:r>
              <a:rPr lang="bg-BG" sz="1200" u="none" strike="noStrike" kern="1200" dirty="0" smtClean="0">
                <a:solidFill>
                  <a:schemeClr val="tx1"/>
                </a:solidFill>
                <a:effectLst/>
                <a:latin typeface="+mn-lt"/>
                <a:ea typeface="+mn-ea"/>
                <a:cs typeface="+mn-cs"/>
                <a:hlinkClick r:id="rId6" tooltip="Educational technology"/>
              </a:rPr>
              <a:t> </a:t>
            </a:r>
            <a:r>
              <a:rPr lang="bg-BG" sz="1200" u="none" strike="noStrike" kern="1200" dirty="0" err="1" smtClean="0">
                <a:solidFill>
                  <a:schemeClr val="tx1"/>
                </a:solidFill>
                <a:effectLst/>
                <a:latin typeface="+mn-lt"/>
                <a:ea typeface="+mn-ea"/>
                <a:cs typeface="+mn-cs"/>
                <a:hlinkClick r:id="rId6" tooltip="Educational technology"/>
              </a:rPr>
              <a:t>technology</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7" tooltip="Education theory"/>
              </a:rPr>
              <a:t>education</a:t>
            </a:r>
            <a:r>
              <a:rPr lang="bg-BG" sz="1200" u="none" strike="noStrike" kern="1200" dirty="0" smtClean="0">
                <a:solidFill>
                  <a:schemeClr val="tx1"/>
                </a:solidFill>
                <a:effectLst/>
                <a:latin typeface="+mn-lt"/>
                <a:ea typeface="+mn-ea"/>
                <a:cs typeface="+mn-cs"/>
                <a:hlinkClick r:id="rId7" tooltip="Education theory"/>
              </a:rPr>
              <a:t> </a:t>
            </a:r>
            <a:r>
              <a:rPr lang="bg-BG" sz="1200" u="none" strike="noStrike" kern="1200" dirty="0" err="1" smtClean="0">
                <a:solidFill>
                  <a:schemeClr val="tx1"/>
                </a:solidFill>
                <a:effectLst/>
                <a:latin typeface="+mn-lt"/>
                <a:ea typeface="+mn-ea"/>
                <a:cs typeface="+mn-cs"/>
                <a:hlinkClick r:id="rId7" tooltip="Education theory"/>
              </a:rPr>
              <a:t>theory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other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related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disciplines</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explore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interactions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between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biological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processes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education</a:t>
            </a:r>
            <a:r>
              <a:rPr lang="bg-BG" sz="1200" kern="1200" dirty="0" smtClean="0">
                <a:solidFill>
                  <a:schemeClr val="tx1"/>
                </a:solidFill>
                <a:effectLst/>
                <a:latin typeface="+mn-lt"/>
                <a:ea typeface="+mn-ea"/>
                <a:cs typeface="+mn-cs"/>
              </a:rPr>
              <a:t>. </a:t>
            </a:r>
          </a:p>
          <a:p>
            <a:pPr fontAlgn="base"/>
            <a:r>
              <a:rPr lang="bg-BG" sz="1200" kern="1200" dirty="0" err="1" smtClean="0">
                <a:solidFill>
                  <a:schemeClr val="tx1"/>
                </a:solidFill>
                <a:effectLst/>
                <a:latin typeface="+mn-lt"/>
                <a:ea typeface="+mn-ea"/>
                <a:cs typeface="+mn-cs"/>
              </a:rPr>
              <a:t>Researchers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educational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neuroscience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investigate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8" tooltip="Neural"/>
              </a:rPr>
              <a:t>neural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mechanisms</a:t>
            </a:r>
            <a:r>
              <a:rPr lang="bg-BG" sz="1200" kern="1200" dirty="0" smtClean="0">
                <a:solidFill>
                  <a:schemeClr val="tx1"/>
                </a:solidFill>
                <a:effectLst/>
                <a:latin typeface="+mn-lt"/>
                <a:ea typeface="+mn-ea"/>
                <a:cs typeface="+mn-cs"/>
              </a:rPr>
              <a:t> of </a:t>
            </a:r>
            <a:r>
              <a:rPr lang="bg-BG" sz="1200" u="none" strike="noStrike" kern="1200" dirty="0" err="1" smtClean="0">
                <a:solidFill>
                  <a:schemeClr val="tx1"/>
                </a:solidFill>
                <a:effectLst/>
                <a:latin typeface="+mn-lt"/>
                <a:ea typeface="+mn-ea"/>
                <a:cs typeface="+mn-cs"/>
                <a:hlinkClick r:id="rId9" tooltip="Reading (process)"/>
              </a:rPr>
              <a:t>reading</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10" tooltip="Numerical cognition"/>
              </a:rPr>
              <a:t>numerical</a:t>
            </a:r>
            <a:r>
              <a:rPr lang="bg-BG" sz="1200" u="none" strike="noStrike" kern="1200" dirty="0" smtClean="0">
                <a:solidFill>
                  <a:schemeClr val="tx1"/>
                </a:solidFill>
                <a:effectLst/>
                <a:latin typeface="+mn-lt"/>
                <a:ea typeface="+mn-ea"/>
                <a:cs typeface="+mn-cs"/>
                <a:hlinkClick r:id="rId10" tooltip="Numerical cognition"/>
              </a:rPr>
              <a:t> </a:t>
            </a:r>
            <a:r>
              <a:rPr lang="bg-BG" sz="1200" u="none" strike="noStrike" kern="1200" dirty="0" err="1" smtClean="0">
                <a:solidFill>
                  <a:schemeClr val="tx1"/>
                </a:solidFill>
                <a:effectLst/>
                <a:latin typeface="+mn-lt"/>
                <a:ea typeface="+mn-ea"/>
                <a:cs typeface="+mn-cs"/>
                <a:hlinkClick r:id="rId10" tooltip="Numerical cognition"/>
              </a:rPr>
              <a:t>cognition</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11" tooltip="Attention"/>
              </a:rPr>
              <a:t>attention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their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attendant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difficulties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including</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12" tooltip="Dyslexia"/>
              </a:rPr>
              <a:t>dyslexia</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13" tooltip="Dyscalculia"/>
              </a:rPr>
              <a:t>dyscalculia</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u="none" strike="noStrike" kern="1200" dirty="0" smtClean="0">
                <a:solidFill>
                  <a:schemeClr val="tx1"/>
                </a:solidFill>
                <a:effectLst/>
                <a:latin typeface="+mn-lt"/>
                <a:ea typeface="+mn-ea"/>
                <a:cs typeface="+mn-cs"/>
                <a:hlinkClick r:id="rId14" tooltip="ADHD"/>
              </a:rPr>
              <a:t>ADHD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relate</a:t>
            </a:r>
            <a:r>
              <a:rPr lang="bg-BG" sz="1200" kern="1200" dirty="0" smtClean="0">
                <a:solidFill>
                  <a:schemeClr val="tx1"/>
                </a:solidFill>
                <a:effectLst/>
                <a:latin typeface="+mn-lt"/>
                <a:ea typeface="+mn-ea"/>
                <a:cs typeface="+mn-cs"/>
              </a:rPr>
              <a:t> to </a:t>
            </a:r>
            <a:r>
              <a:rPr lang="bg-BG" sz="1200" u="none" strike="noStrike" kern="1200" dirty="0" err="1" smtClean="0">
                <a:solidFill>
                  <a:schemeClr val="tx1"/>
                </a:solidFill>
                <a:effectLst/>
                <a:latin typeface="+mn-lt"/>
                <a:ea typeface="+mn-ea"/>
                <a:cs typeface="+mn-cs"/>
                <a:hlinkClick r:id="rId15" tooltip="Education"/>
              </a:rPr>
              <a:t>education</a:t>
            </a:r>
            <a:r>
              <a:rPr lang="bg-BG" sz="1200" kern="1200" dirty="0" smtClean="0">
                <a:solidFill>
                  <a:schemeClr val="tx1"/>
                </a:solidFill>
                <a:effectLst/>
                <a:latin typeface="+mn-lt"/>
                <a:ea typeface="+mn-ea"/>
                <a:cs typeface="+mn-cs"/>
              </a:rPr>
              <a:t>.</a:t>
            </a:r>
          </a:p>
          <a:p>
            <a:pPr fontAlgn="base"/>
            <a:r>
              <a:rPr lang="bg-BG" sz="1200" kern="1200" dirty="0" err="1" smtClean="0">
                <a:solidFill>
                  <a:schemeClr val="tx1"/>
                </a:solidFill>
                <a:effectLst/>
                <a:latin typeface="+mn-lt"/>
                <a:ea typeface="+mn-ea"/>
                <a:cs typeface="+mn-cs"/>
              </a:rPr>
              <a:t>Researchers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area</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may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link</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basic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findings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cognitive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neuroscience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with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educational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technology</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help</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16" tooltip="Curriculum"/>
              </a:rPr>
              <a:t>curriculum</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implementation</a:t>
            </a:r>
            <a:r>
              <a:rPr lang="en-US" sz="1200" kern="1200" dirty="0" smtClean="0">
                <a:solidFill>
                  <a:schemeClr val="tx1"/>
                </a:solidFill>
                <a:effectLst/>
                <a:latin typeface="+mn-lt"/>
                <a:ea typeface="+mn-ea"/>
                <a:cs typeface="+mn-cs"/>
              </a:rPr>
              <a:t>.</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aim</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educational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neuroscience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is</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generate</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17" tooltip="Basic research"/>
              </a:rPr>
              <a:t>basic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18" tooltip="Applied research"/>
              </a:rPr>
              <a:t>applied</a:t>
            </a:r>
            <a:r>
              <a:rPr lang="bg-BG" sz="1200" u="none" strike="noStrike" kern="1200" dirty="0" smtClean="0">
                <a:solidFill>
                  <a:schemeClr val="tx1"/>
                </a:solidFill>
                <a:effectLst/>
                <a:latin typeface="+mn-lt"/>
                <a:ea typeface="+mn-ea"/>
                <a:cs typeface="+mn-cs"/>
                <a:hlinkClick r:id="rId18" tooltip="Applied research"/>
              </a:rPr>
              <a:t> </a:t>
            </a:r>
            <a:r>
              <a:rPr lang="bg-BG" sz="1200" u="none" strike="noStrike" kern="1200" dirty="0" err="1" smtClean="0">
                <a:solidFill>
                  <a:schemeClr val="tx1"/>
                </a:solidFill>
                <a:effectLst/>
                <a:latin typeface="+mn-lt"/>
                <a:ea typeface="+mn-ea"/>
                <a:cs typeface="+mn-cs"/>
                <a:hlinkClick r:id="rId18" tooltip="Applied research"/>
              </a:rPr>
              <a:t>research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will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provide</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new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transdisciplinary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account</a:t>
            </a:r>
            <a:r>
              <a:rPr lang="bg-BG" sz="1200" kern="1200" dirty="0" smtClean="0">
                <a:solidFill>
                  <a:schemeClr val="tx1"/>
                </a:solidFill>
                <a:effectLst/>
                <a:latin typeface="+mn-lt"/>
                <a:ea typeface="+mn-ea"/>
                <a:cs typeface="+mn-cs"/>
              </a:rPr>
              <a:t> of </a:t>
            </a:r>
            <a:r>
              <a:rPr lang="bg-BG" sz="1200" u="none" strike="noStrike" kern="1200" dirty="0" err="1" smtClean="0">
                <a:solidFill>
                  <a:schemeClr val="tx1"/>
                </a:solidFill>
                <a:effectLst/>
                <a:latin typeface="+mn-lt"/>
                <a:ea typeface="+mn-ea"/>
                <a:cs typeface="+mn-cs"/>
                <a:hlinkClick r:id="rId19" tooltip="Learning"/>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u="none" strike="noStrike" kern="1200" dirty="0" err="1" smtClean="0">
                <a:solidFill>
                  <a:schemeClr val="tx1"/>
                </a:solidFill>
                <a:effectLst/>
                <a:latin typeface="+mn-lt"/>
                <a:ea typeface="+mn-ea"/>
                <a:cs typeface="+mn-cs"/>
                <a:hlinkClick r:id="rId20" tooltip="Teaching"/>
              </a:rPr>
              <a:t>teaching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which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capable</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informing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education</a:t>
            </a:r>
            <a:r>
              <a:rPr lang="bg-BG" sz="1200" kern="1200" dirty="0" smtClean="0">
                <a:solidFill>
                  <a:schemeClr val="tx1"/>
                </a:solidFill>
                <a:effectLst/>
                <a:latin typeface="+mn-lt"/>
                <a:ea typeface="+mn-ea"/>
                <a:cs typeface="+mn-cs"/>
              </a:rPr>
              <a:t>.</a:t>
            </a: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3</a:t>
            </a:fld>
            <a:endParaRPr lang="bg-BG"/>
          </a:p>
        </p:txBody>
      </p:sp>
    </p:spTree>
    <p:extLst>
      <p:ext uri="{BB962C8B-B14F-4D97-AF65-F5344CB8AC3E}">
        <p14:creationId xmlns="" xmlns:p14="http://schemas.microsoft.com/office/powerpoint/2010/main" val="297012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err="1" smtClean="0">
                <a:solidFill>
                  <a:schemeClr val="tx1"/>
                </a:solidFill>
                <a:effectLst/>
                <a:latin typeface="+mn-lt"/>
                <a:ea typeface="+mn-ea"/>
                <a:cs typeface="+mn-cs"/>
              </a:rPr>
              <a:t>As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adult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now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make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up</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majority</a:t>
            </a:r>
            <a:r>
              <a:rPr lang="bg-BG" sz="1200" kern="120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VET trainees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more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important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ever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educators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who</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administer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teach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post-traditional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programs</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understand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how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adult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brain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learns</a:t>
            </a:r>
            <a:r>
              <a:rPr lang="bg-BG"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we will examine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science</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how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adult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brain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offer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suggestions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faculty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post-traditional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programs</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capitalize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knowledge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maximize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effectiveness</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their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teaching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Both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theoretical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underpinnings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practical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tips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brain-based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teaching</a:t>
            </a:r>
            <a:r>
              <a:rPr lang="bg-BG"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be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offered</a:t>
            </a:r>
            <a:r>
              <a:rPr lang="en-US" sz="1200" kern="1200" dirty="0" smtClean="0">
                <a:solidFill>
                  <a:schemeClr val="tx1"/>
                </a:solidFill>
                <a:effectLst/>
                <a:latin typeface="+mn-lt"/>
                <a:ea typeface="+mn-ea"/>
                <a:cs typeface="+mn-cs"/>
              </a:rPr>
              <a:t>.</a:t>
            </a:r>
            <a:endParaRPr lang="bg-BG" sz="1200" kern="1200" dirty="0" smtClean="0">
              <a:solidFill>
                <a:schemeClr val="tx1"/>
              </a:solidFill>
              <a:effectLst/>
              <a:latin typeface="+mn-lt"/>
              <a:ea typeface="+mn-ea"/>
              <a:cs typeface="+mn-cs"/>
            </a:endParaRP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4</a:t>
            </a:fld>
            <a:endParaRPr lang="bg-BG"/>
          </a:p>
        </p:txBody>
      </p:sp>
    </p:spTree>
    <p:extLst>
      <p:ext uri="{BB962C8B-B14F-4D97-AF65-F5344CB8AC3E}">
        <p14:creationId xmlns="" xmlns:p14="http://schemas.microsoft.com/office/powerpoint/2010/main" val="297012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noProof="1" smtClean="0">
                <a:solidFill>
                  <a:schemeClr val="tx1"/>
                </a:solidFill>
                <a:effectLst/>
                <a:latin typeface="+mn-lt"/>
                <a:ea typeface="+mn-ea"/>
                <a:cs typeface="+mn-cs"/>
              </a:rPr>
              <a:t>Let us begin by asking ourselves as trainers, “How many of us in here genuinely care that our trainees learn?” Of course, we care that our trainees learn; that’s why we do what we do! But how do we know learning is actually taking place? Many instructors simply do what they have done for years, or they do what feels right, or they choose an activity that they read about or saw somewhere. But if we genuinely care that our students learn, then it behoves us to make informed choices about our instructional strategies so we can rest assured learning is taking place.</a:t>
            </a: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5</a:t>
            </a:fld>
            <a:endParaRPr lang="bg-BG"/>
          </a:p>
        </p:txBody>
      </p:sp>
    </p:spTree>
    <p:extLst>
      <p:ext uri="{BB962C8B-B14F-4D97-AF65-F5344CB8AC3E}">
        <p14:creationId xmlns="" xmlns:p14="http://schemas.microsoft.com/office/powerpoint/2010/main" val="136593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err="1" smtClean="0">
                <a:solidFill>
                  <a:schemeClr val="tx1"/>
                </a:solidFill>
                <a:effectLst/>
                <a:latin typeface="+mn-lt"/>
                <a:ea typeface="+mn-ea"/>
                <a:cs typeface="+mn-cs"/>
              </a:rPr>
              <a:t>Adult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bring</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wealth</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knowledge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life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experiences</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process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making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dynamic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unique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motivated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specific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goals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seek</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practical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applicable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knowledge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Adult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usually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prefer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self-directed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problem</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centered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where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actively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engage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with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content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apply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it</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real-life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situations</a:t>
            </a:r>
            <a:r>
              <a:rPr lang="bg-BG" sz="1200" kern="1200" dirty="0" smtClean="0">
                <a:solidFill>
                  <a:schemeClr val="tx1"/>
                </a:solidFill>
                <a:effectLst/>
                <a:latin typeface="+mn-lt"/>
                <a:ea typeface="+mn-ea"/>
                <a:cs typeface="+mn-cs"/>
              </a:rPr>
              <a:t>. </a:t>
            </a:r>
          </a:p>
          <a:p>
            <a:r>
              <a:rPr lang="bg-BG" sz="1200" kern="1200" dirty="0" err="1" smtClean="0">
                <a:solidFill>
                  <a:schemeClr val="tx1"/>
                </a:solidFill>
                <a:effectLst/>
                <a:latin typeface="+mn-lt"/>
                <a:ea typeface="+mn-ea"/>
                <a:cs typeface="+mn-cs"/>
              </a:rPr>
              <a:t>By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understanding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nature</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adult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leveraging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principles</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neuroscience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design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effective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strategies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cater</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their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specific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needs</a:t>
            </a:r>
            <a:r>
              <a:rPr lang="bg-BG" sz="1200" kern="1200" dirty="0" smtClean="0">
                <a:solidFill>
                  <a:schemeClr val="tx1"/>
                </a:solidFill>
                <a:effectLst/>
                <a:latin typeface="+mn-lt"/>
                <a:ea typeface="+mn-ea"/>
                <a:cs typeface="+mn-cs"/>
              </a:rPr>
              <a:t>. </a:t>
            </a: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6</a:t>
            </a:fld>
            <a:endParaRPr lang="bg-BG"/>
          </a:p>
        </p:txBody>
      </p:sp>
    </p:spTree>
    <p:extLst>
      <p:ext uri="{BB962C8B-B14F-4D97-AF65-F5344CB8AC3E}">
        <p14:creationId xmlns="" xmlns:p14="http://schemas.microsoft.com/office/powerpoint/2010/main" val="209389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err="1" smtClean="0">
                <a:solidFill>
                  <a:schemeClr val="tx1"/>
                </a:solidFill>
                <a:effectLst/>
                <a:latin typeface="+mn-lt"/>
                <a:ea typeface="+mn-ea"/>
                <a:cs typeface="+mn-cs"/>
              </a:rPr>
              <a:t>Neuroscience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research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reveals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when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emotionally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engaged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their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attention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captured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become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more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receptive</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acquiring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knowledge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skills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Emotion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acts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as</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catalyst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accelerating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process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activating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brain’s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reward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motivation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systems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Attention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other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acts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as</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gateway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filtering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prioritizing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information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processing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encoding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memory</a:t>
            </a:r>
            <a:r>
              <a:rPr lang="bg-BG" sz="1200" kern="1200" dirty="0" smtClean="0">
                <a:solidFill>
                  <a:schemeClr val="tx1"/>
                </a:solidFill>
                <a:effectLst/>
                <a:latin typeface="+mn-lt"/>
                <a:ea typeface="+mn-ea"/>
                <a:cs typeface="+mn-cs"/>
              </a:rPr>
              <a:t>. </a:t>
            </a:r>
          </a:p>
          <a:p>
            <a:r>
              <a:rPr lang="bg-BG" sz="1200" i="1" kern="1200" dirty="0" smtClean="0">
                <a:solidFill>
                  <a:schemeClr val="tx1"/>
                </a:solidFill>
                <a:effectLst/>
                <a:latin typeface="+mn-lt"/>
                <a:ea typeface="+mn-ea"/>
                <a:cs typeface="+mn-cs"/>
              </a:rPr>
              <a:t>“</a:t>
            </a:r>
            <a:r>
              <a:rPr lang="bg-BG" sz="1200" i="1" kern="1200" dirty="0" err="1" smtClean="0">
                <a:solidFill>
                  <a:schemeClr val="tx1"/>
                </a:solidFill>
                <a:effectLst/>
                <a:latin typeface="+mn-lt"/>
                <a:ea typeface="+mn-ea"/>
                <a:cs typeface="+mn-cs"/>
              </a:rPr>
              <a:t>Emotion</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is</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the</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fast</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lane</a:t>
            </a:r>
            <a:r>
              <a:rPr lang="bg-BG" sz="1200" i="1" kern="1200" dirty="0" smtClean="0">
                <a:solidFill>
                  <a:schemeClr val="tx1"/>
                </a:solidFill>
                <a:effectLst/>
                <a:latin typeface="+mn-lt"/>
                <a:ea typeface="+mn-ea"/>
                <a:cs typeface="+mn-cs"/>
              </a:rPr>
              <a:t> to </a:t>
            </a:r>
            <a:r>
              <a:rPr lang="bg-BG" sz="1200" i="1" kern="1200" dirty="0" err="1" smtClean="0">
                <a:solidFill>
                  <a:schemeClr val="tx1"/>
                </a:solidFill>
                <a:effectLst/>
                <a:latin typeface="+mn-lt"/>
                <a:ea typeface="+mn-ea"/>
                <a:cs typeface="+mn-cs"/>
              </a:rPr>
              <a:t>the</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brain</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and</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the</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attention</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in</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the</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toll</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booth</a:t>
            </a:r>
            <a:r>
              <a:rPr lang="bg-BG" sz="1200" kern="1200" dirty="0" smtClean="0">
                <a:solidFill>
                  <a:schemeClr val="tx1"/>
                </a:solidFill>
                <a:effectLst/>
                <a:latin typeface="+mn-lt"/>
                <a:ea typeface="+mn-ea"/>
                <a:cs typeface="+mn-cs"/>
              </a:rPr>
              <a:t>”- John </a:t>
            </a:r>
            <a:r>
              <a:rPr lang="bg-BG" sz="1200" kern="1200" dirty="0" err="1" smtClean="0">
                <a:solidFill>
                  <a:schemeClr val="tx1"/>
                </a:solidFill>
                <a:effectLst/>
                <a:latin typeface="+mn-lt"/>
                <a:ea typeface="+mn-ea"/>
                <a:cs typeface="+mn-cs"/>
              </a:rPr>
              <a:t>Medina</a:t>
            </a:r>
            <a:r>
              <a:rPr lang="bg-BG" sz="1200" kern="1200" dirty="0" smtClean="0">
                <a:solidFill>
                  <a:schemeClr val="tx1"/>
                </a:solidFill>
                <a:effectLst/>
                <a:latin typeface="+mn-lt"/>
                <a:ea typeface="+mn-ea"/>
                <a:cs typeface="+mn-cs"/>
              </a:rPr>
              <a:t>. John </a:t>
            </a:r>
            <a:r>
              <a:rPr lang="bg-BG" sz="1200" kern="1200" dirty="0" err="1" smtClean="0">
                <a:solidFill>
                  <a:schemeClr val="tx1"/>
                </a:solidFill>
                <a:effectLst/>
                <a:latin typeface="+mn-lt"/>
                <a:ea typeface="+mn-ea"/>
                <a:cs typeface="+mn-cs"/>
              </a:rPr>
              <a:t>is</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molecular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biologist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author</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Brain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Rules</a:t>
            </a:r>
            <a:r>
              <a:rPr lang="bg-BG" sz="1200" kern="1200" dirty="0" smtClean="0">
                <a:solidFill>
                  <a:schemeClr val="tx1"/>
                </a:solidFill>
                <a:effectLst/>
                <a:latin typeface="+mn-lt"/>
                <a:ea typeface="+mn-ea"/>
                <a:cs typeface="+mn-cs"/>
              </a:rPr>
              <a:t>”. He </a:t>
            </a:r>
            <a:r>
              <a:rPr lang="bg-BG" sz="1200" kern="1200" dirty="0" err="1" smtClean="0">
                <a:solidFill>
                  <a:schemeClr val="tx1"/>
                </a:solidFill>
                <a:effectLst/>
                <a:latin typeface="+mn-lt"/>
                <a:ea typeface="+mn-ea"/>
                <a:cs typeface="+mn-cs"/>
              </a:rPr>
              <a:t>emphasizes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importance</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emotional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engagement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attention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adult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process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also</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reinforces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neuroscience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research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stated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above</a:t>
            </a:r>
            <a:r>
              <a:rPr lang="bg-BG" sz="1200" kern="1200" dirty="0" smtClean="0">
                <a:solidFill>
                  <a:schemeClr val="tx1"/>
                </a:solidFill>
                <a:effectLst/>
                <a:latin typeface="+mn-lt"/>
                <a:ea typeface="+mn-ea"/>
                <a:cs typeface="+mn-cs"/>
              </a:rPr>
              <a:t>.</a:t>
            </a:r>
            <a:r>
              <a:rPr lang="bg-BG" sz="1200" b="1" kern="1200" dirty="0" smtClean="0">
                <a:solidFill>
                  <a:schemeClr val="tx1"/>
                </a:solidFill>
                <a:effectLst/>
                <a:latin typeface="+mn-lt"/>
                <a:ea typeface="+mn-ea"/>
                <a:cs typeface="+mn-cs"/>
              </a:rPr>
              <a:t> </a:t>
            </a:r>
            <a:endParaRPr lang="bg-BG" sz="1200" kern="1200" dirty="0" smtClean="0">
              <a:solidFill>
                <a:schemeClr val="tx1"/>
              </a:solidFill>
              <a:effectLst/>
              <a:latin typeface="+mn-lt"/>
              <a:ea typeface="+mn-ea"/>
              <a:cs typeface="+mn-cs"/>
            </a:endParaRPr>
          </a:p>
          <a:p>
            <a:r>
              <a:rPr lang="bg-BG" sz="1200" kern="1200" dirty="0" err="1" smtClean="0">
                <a:solidFill>
                  <a:schemeClr val="tx1"/>
                </a:solidFill>
                <a:effectLst/>
                <a:latin typeface="+mn-lt"/>
                <a:ea typeface="+mn-ea"/>
                <a:cs typeface="+mn-cs"/>
              </a:rPr>
              <a:t>Emotions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attention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intertwined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process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Emotionally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engaged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attentive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audience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more</a:t>
            </a:r>
            <a:r>
              <a:rPr lang="bg-BG" sz="1200"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receptive</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new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knowledge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skills</a:t>
            </a:r>
            <a:r>
              <a:rPr lang="bg-BG" sz="1200" kern="1200" dirty="0" smtClean="0">
                <a:solidFill>
                  <a:schemeClr val="tx1"/>
                </a:solidFill>
                <a:effectLst/>
                <a:latin typeface="+mn-lt"/>
                <a:ea typeface="+mn-ea"/>
                <a:cs typeface="+mn-cs"/>
              </a:rPr>
              <a:t>.</a:t>
            </a: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7</a:t>
            </a:fld>
            <a:endParaRPr lang="bg-BG"/>
          </a:p>
        </p:txBody>
      </p:sp>
    </p:spTree>
    <p:extLst>
      <p:ext uri="{BB962C8B-B14F-4D97-AF65-F5344CB8AC3E}">
        <p14:creationId xmlns="" xmlns:p14="http://schemas.microsoft.com/office/powerpoint/2010/main" val="299291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err="1" smtClean="0">
                <a:solidFill>
                  <a:schemeClr val="tx1"/>
                </a:solidFill>
                <a:effectLst/>
                <a:latin typeface="+mn-lt"/>
                <a:ea typeface="+mn-ea"/>
                <a:cs typeface="+mn-cs"/>
              </a:rPr>
              <a:t>Here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some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steps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adopted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during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process</a:t>
            </a:r>
            <a:r>
              <a:rPr lang="bg-BG" sz="1200" kern="1200" dirty="0" smtClean="0">
                <a:solidFill>
                  <a:schemeClr val="tx1"/>
                </a:solidFill>
                <a:effectLst/>
                <a:latin typeface="+mn-lt"/>
                <a:ea typeface="+mn-ea"/>
                <a:cs typeface="+mn-cs"/>
              </a:rPr>
              <a:t>:</a:t>
            </a:r>
          </a:p>
          <a:p>
            <a:pPr lvl="0"/>
            <a:r>
              <a:rPr lang="bg-BG" sz="1200" kern="1200" dirty="0" err="1" smtClean="0">
                <a:solidFill>
                  <a:schemeClr val="tx1"/>
                </a:solidFill>
                <a:effectLst/>
                <a:latin typeface="+mn-lt"/>
                <a:ea typeface="+mn-ea"/>
                <a:cs typeface="+mn-cs"/>
              </a:rPr>
              <a:t>Start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sessions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with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compelling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stories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personal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anecdotes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resonates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with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evokes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emotional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responses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thereby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building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connection</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content</a:t>
            </a:r>
            <a:r>
              <a:rPr lang="bg-BG" sz="1200" kern="1200" dirty="0" smtClean="0">
                <a:solidFill>
                  <a:schemeClr val="tx1"/>
                </a:solidFill>
                <a:effectLst/>
                <a:latin typeface="+mn-lt"/>
                <a:ea typeface="+mn-ea"/>
                <a:cs typeface="+mn-cs"/>
              </a:rPr>
              <a:t>.</a:t>
            </a:r>
          </a:p>
          <a:p>
            <a:pPr lvl="0"/>
            <a:r>
              <a:rPr lang="bg-BG" sz="1200" kern="1200" dirty="0" err="1" smtClean="0">
                <a:solidFill>
                  <a:schemeClr val="tx1"/>
                </a:solidFill>
                <a:effectLst/>
                <a:latin typeface="+mn-lt"/>
                <a:ea typeface="+mn-ea"/>
                <a:cs typeface="+mn-cs"/>
              </a:rPr>
              <a:t>Incorporate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moments</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surprise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curiosity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novelty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throughout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experience</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sustain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attention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curiosity</a:t>
            </a:r>
            <a:r>
              <a:rPr lang="bg-BG" sz="1200" kern="1200" dirty="0" smtClean="0">
                <a:solidFill>
                  <a:schemeClr val="tx1"/>
                </a:solidFill>
                <a:effectLst/>
                <a:latin typeface="+mn-lt"/>
                <a:ea typeface="+mn-ea"/>
                <a:cs typeface="+mn-cs"/>
              </a:rPr>
              <a:t>.</a:t>
            </a:r>
          </a:p>
          <a:p>
            <a:r>
              <a:rPr lang="bg-BG" sz="1200" kern="1200" dirty="0" err="1" smtClean="0">
                <a:solidFill>
                  <a:schemeClr val="tx1"/>
                </a:solidFill>
                <a:effectLst/>
                <a:latin typeface="+mn-lt"/>
                <a:ea typeface="+mn-ea"/>
                <a:cs typeface="+mn-cs"/>
              </a:rPr>
              <a:t>Connect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with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emotions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create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engaging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atmosphere</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fuel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their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curiosity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motivation</a:t>
            </a:r>
            <a:r>
              <a:rPr lang="bg-BG" sz="1200" kern="1200" dirty="0" smtClean="0">
                <a:solidFill>
                  <a:schemeClr val="tx1"/>
                </a:solidFill>
                <a:effectLst/>
                <a:latin typeface="+mn-lt"/>
                <a:ea typeface="+mn-ea"/>
                <a:cs typeface="+mn-cs"/>
              </a:rPr>
              <a:t>.</a:t>
            </a: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8</a:t>
            </a:fld>
            <a:endParaRPr lang="bg-BG"/>
          </a:p>
        </p:txBody>
      </p:sp>
    </p:spTree>
    <p:extLst>
      <p:ext uri="{BB962C8B-B14F-4D97-AF65-F5344CB8AC3E}">
        <p14:creationId xmlns="" xmlns:p14="http://schemas.microsoft.com/office/powerpoint/2010/main" val="2028608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err="1" smtClean="0">
                <a:solidFill>
                  <a:schemeClr val="tx1"/>
                </a:solidFill>
                <a:effectLst/>
                <a:latin typeface="+mn-lt"/>
                <a:ea typeface="+mn-ea"/>
                <a:cs typeface="+mn-cs"/>
              </a:rPr>
              <a:t>According</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Neuroscience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principles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human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brains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wired</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optimize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memory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retention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through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strategic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spacing</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repeated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exposure</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information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When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review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key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concepts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specific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intervals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enhances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process</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memory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consolidation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strengthens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neural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connections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phenomenon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known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spacing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effect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takes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advantage</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brain’s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ability</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encode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store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information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more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effectively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over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time</a:t>
            </a:r>
            <a:r>
              <a:rPr lang="bg-BG" sz="1200" kern="1200" dirty="0" smtClean="0">
                <a:solidFill>
                  <a:schemeClr val="tx1"/>
                </a:solidFill>
                <a:effectLst/>
                <a:latin typeface="+mn-lt"/>
                <a:ea typeface="+mn-ea"/>
                <a:cs typeface="+mn-cs"/>
              </a:rPr>
              <a:t>.</a:t>
            </a:r>
          </a:p>
          <a:p>
            <a:r>
              <a:rPr lang="bg-BG" sz="1200" i="1" kern="1200" dirty="0" smtClean="0">
                <a:solidFill>
                  <a:schemeClr val="tx1"/>
                </a:solidFill>
                <a:effectLst/>
                <a:latin typeface="+mn-lt"/>
                <a:ea typeface="+mn-ea"/>
                <a:cs typeface="+mn-cs"/>
              </a:rPr>
              <a:t>“</a:t>
            </a:r>
            <a:r>
              <a:rPr lang="bg-BG" sz="1200" i="1" kern="1200" dirty="0" err="1" smtClean="0">
                <a:solidFill>
                  <a:schemeClr val="tx1"/>
                </a:solidFill>
                <a:effectLst/>
                <a:latin typeface="+mn-lt"/>
                <a:ea typeface="+mn-ea"/>
                <a:cs typeface="+mn-cs"/>
              </a:rPr>
              <a:t>Repetition</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is</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the</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key</a:t>
            </a:r>
            <a:r>
              <a:rPr lang="bg-BG" sz="1200" i="1" kern="1200" dirty="0" smtClean="0">
                <a:solidFill>
                  <a:schemeClr val="tx1"/>
                </a:solidFill>
                <a:effectLst/>
                <a:latin typeface="+mn-lt"/>
                <a:ea typeface="+mn-ea"/>
                <a:cs typeface="+mn-cs"/>
              </a:rPr>
              <a:t> to </a:t>
            </a:r>
            <a:r>
              <a:rPr lang="bg-BG" sz="1200" i="1" kern="1200" dirty="0" err="1" smtClean="0">
                <a:solidFill>
                  <a:schemeClr val="tx1"/>
                </a:solidFill>
                <a:effectLst/>
                <a:latin typeface="+mn-lt"/>
                <a:ea typeface="+mn-ea"/>
                <a:cs typeface="+mn-cs"/>
              </a:rPr>
              <a:t>learning</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and</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spaced</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repetition</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is</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the</a:t>
            </a:r>
            <a:r>
              <a:rPr lang="bg-BG" sz="1200" i="1"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key</a:t>
            </a:r>
            <a:r>
              <a:rPr lang="bg-BG" sz="1200" i="1" kern="1200" dirty="0" smtClean="0">
                <a:solidFill>
                  <a:schemeClr val="tx1"/>
                </a:solidFill>
                <a:effectLst/>
                <a:latin typeface="+mn-lt"/>
                <a:ea typeface="+mn-ea"/>
                <a:cs typeface="+mn-cs"/>
              </a:rPr>
              <a:t> to </a:t>
            </a:r>
            <a:r>
              <a:rPr lang="bg-BG" sz="1200" i="1" kern="1200" dirty="0" err="1" smtClean="0">
                <a:solidFill>
                  <a:schemeClr val="tx1"/>
                </a:solidFill>
                <a:effectLst/>
                <a:latin typeface="+mn-lt"/>
                <a:ea typeface="+mn-ea"/>
                <a:cs typeface="+mn-cs"/>
              </a:rPr>
              <a:t>remembering</a:t>
            </a:r>
            <a:r>
              <a:rPr lang="bg-BG" sz="1200" i="1" kern="1200" dirty="0" smtClean="0">
                <a:solidFill>
                  <a:schemeClr val="tx1"/>
                </a:solidFill>
                <a:effectLst/>
                <a:latin typeface="+mn-lt"/>
                <a:ea typeface="+mn-ea"/>
                <a:cs typeface="+mn-cs"/>
              </a:rPr>
              <a:t>"</a:t>
            </a:r>
            <a:r>
              <a:rPr lang="bg-BG" sz="1200" kern="1200" dirty="0" smtClean="0">
                <a:solidFill>
                  <a:schemeClr val="tx1"/>
                </a:solidFill>
                <a:effectLst/>
                <a:latin typeface="+mn-lt"/>
                <a:ea typeface="+mn-ea"/>
                <a:cs typeface="+mn-cs"/>
              </a:rPr>
              <a:t> - </a:t>
            </a:r>
            <a:r>
              <a:rPr lang="bg-BG" sz="1200" kern="1200" dirty="0" err="1" smtClean="0">
                <a:solidFill>
                  <a:schemeClr val="tx1"/>
                </a:solidFill>
                <a:effectLst/>
                <a:latin typeface="+mn-lt"/>
                <a:ea typeface="+mn-ea"/>
                <a:cs typeface="+mn-cs"/>
              </a:rPr>
              <a:t>Patrick</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Allan</a:t>
            </a:r>
            <a:r>
              <a:rPr lang="bg-BG" sz="1200" kern="1200" dirty="0" smtClean="0">
                <a:solidFill>
                  <a:schemeClr val="tx1"/>
                </a:solidFill>
                <a:effectLst/>
                <a:latin typeface="+mn-lt"/>
                <a:ea typeface="+mn-ea"/>
                <a:cs typeface="+mn-cs"/>
              </a:rPr>
              <a:t>. He </a:t>
            </a:r>
            <a:r>
              <a:rPr lang="bg-BG" sz="1200" kern="1200" dirty="0" err="1" smtClean="0">
                <a:solidFill>
                  <a:schemeClr val="tx1"/>
                </a:solidFill>
                <a:effectLst/>
                <a:latin typeface="+mn-lt"/>
                <a:ea typeface="+mn-ea"/>
                <a:cs typeface="+mn-cs"/>
              </a:rPr>
              <a:t>highlights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importance</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spaced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repetition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process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quote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underscores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idea</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repetition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alone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not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enough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strategic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spacing</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repetitions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enhances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memory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retention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incorporating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spaced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repetition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techniques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into</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experiences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optimize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process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improve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long-term</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recall</a:t>
            </a:r>
            <a:r>
              <a:rPr lang="bg-BG" sz="1200" kern="1200" dirty="0" smtClean="0">
                <a:solidFill>
                  <a:schemeClr val="tx1"/>
                </a:solidFill>
                <a:effectLst/>
                <a:latin typeface="+mn-lt"/>
                <a:ea typeface="+mn-ea"/>
                <a:cs typeface="+mn-cs"/>
              </a:rPr>
              <a:t>.</a:t>
            </a: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9</a:t>
            </a:fld>
            <a:endParaRPr lang="bg-BG"/>
          </a:p>
        </p:txBody>
      </p:sp>
    </p:spTree>
    <p:extLst>
      <p:ext uri="{BB962C8B-B14F-4D97-AF65-F5344CB8AC3E}">
        <p14:creationId xmlns="" xmlns:p14="http://schemas.microsoft.com/office/powerpoint/2010/main" val="292536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179" y="1122363"/>
            <a:ext cx="10033907" cy="2387600"/>
          </a:xfrm>
        </p:spPr>
        <p:txBody>
          <a:bodyPr anchor="b">
            <a:normAutofit/>
          </a:bodyPr>
          <a:lstStyle>
            <a:lvl1pPr algn="ctr">
              <a:defRPr sz="4800" b="1">
                <a:solidFill>
                  <a:srgbClr val="00B05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bg-BG" dirty="0"/>
          </a:p>
        </p:txBody>
      </p:sp>
      <p:sp>
        <p:nvSpPr>
          <p:cNvPr id="3" name="Subtitle 2"/>
          <p:cNvSpPr>
            <a:spLocks noGrp="1"/>
          </p:cNvSpPr>
          <p:nvPr>
            <p:ph type="subTitle" idx="1"/>
          </p:nvPr>
        </p:nvSpPr>
        <p:spPr>
          <a:xfrm>
            <a:off x="1102179" y="3602038"/>
            <a:ext cx="10033907" cy="1655762"/>
          </a:xfrm>
        </p:spPr>
        <p:txBody>
          <a:bodyPr>
            <a:normAutofit/>
          </a:bodyPr>
          <a:lstStyle>
            <a:lvl1pPr marL="0" indent="0" algn="ctr">
              <a:buNone/>
              <a:defRPr sz="3200" b="1">
                <a:solidFill>
                  <a:srgbClr val="00B050"/>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bg-BG" dirty="0"/>
          </a:p>
        </p:txBody>
      </p:sp>
      <p:sp>
        <p:nvSpPr>
          <p:cNvPr id="4" name="Date Placeholder 3"/>
          <p:cNvSpPr>
            <a:spLocks noGrp="1"/>
          </p:cNvSpPr>
          <p:nvPr>
            <p:ph type="dt" sz="half" idx="10"/>
          </p:nvPr>
        </p:nvSpPr>
        <p:spPr>
          <a:xfrm>
            <a:off x="838199" y="6164036"/>
            <a:ext cx="419101" cy="557440"/>
          </a:xfrm>
          <a:prstGeom prst="rect">
            <a:avLst/>
          </a:prstGeom>
        </p:spPr>
        <p:txBody>
          <a:bodyPr/>
          <a:lstStyle>
            <a:lvl1pPr>
              <a:defRPr sz="1400">
                <a:solidFill>
                  <a:srgbClr val="00B050"/>
                </a:solidFill>
                <a:latin typeface="Times New Roman" panose="02020603050405020304" pitchFamily="18" charset="0"/>
                <a:cs typeface="Times New Roman" panose="02020603050405020304" pitchFamily="18" charset="0"/>
              </a:defRPr>
            </a:lvl1pPr>
          </a:lstStyle>
          <a:p>
            <a:fld id="{F1B2E80D-E282-488B-8DD1-A4CDF9CE1C3C}" type="slidenum">
              <a:rPr lang="bg-BG" smtClean="0"/>
              <a:pPr/>
              <a:t>‹#›</a:t>
            </a:fld>
            <a:endParaRPr lang="bg-BG" dirty="0"/>
          </a:p>
        </p:txBody>
      </p:sp>
      <p:sp>
        <p:nvSpPr>
          <p:cNvPr id="11" name="TextBox 10"/>
          <p:cNvSpPr txBox="1"/>
          <p:nvPr userDrawn="1"/>
        </p:nvSpPr>
        <p:spPr>
          <a:xfrm>
            <a:off x="1600200" y="6288867"/>
            <a:ext cx="1391902" cy="307777"/>
          </a:xfrm>
          <a:prstGeom prst="rect">
            <a:avLst/>
          </a:prstGeom>
          <a:noFill/>
        </p:spPr>
        <p:txBody>
          <a:bodyPr wrap="square" rtlCol="0">
            <a:spAutoFit/>
          </a:bodyPr>
          <a:lstStyle/>
          <a:p>
            <a:r>
              <a:rPr lang="en-US" sz="1400" dirty="0" smtClean="0">
                <a:solidFill>
                  <a:srgbClr val="00B050"/>
                </a:solidFill>
                <a:latin typeface="Times New Roman" panose="02020603050405020304" pitchFamily="18" charset="0"/>
                <a:cs typeface="Times New Roman" panose="02020603050405020304" pitchFamily="18" charset="0"/>
              </a:rPr>
              <a:t>Partner logo</a:t>
            </a:r>
            <a:endParaRPr lang="bg-BG" sz="1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4250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695"/>
          </a:xfrm>
        </p:spPr>
        <p:txBody>
          <a:bodyPr/>
          <a:lstStyle/>
          <a:p>
            <a:r>
              <a:rPr lang="en-US" dirty="0" smtClean="0"/>
              <a:t>Click to edit Master title style</a:t>
            </a:r>
            <a:endParaRPr lang="bg-BG" dirty="0"/>
          </a:p>
        </p:txBody>
      </p:sp>
      <p:sp>
        <p:nvSpPr>
          <p:cNvPr id="3" name="Content Placeholder 2"/>
          <p:cNvSpPr>
            <a:spLocks noGrp="1"/>
          </p:cNvSpPr>
          <p:nvPr>
            <p:ph idx="1"/>
          </p:nvPr>
        </p:nvSpPr>
        <p:spPr>
          <a:xfrm>
            <a:off x="838200" y="1338943"/>
            <a:ext cx="10515600" cy="46920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pic>
        <p:nvPicPr>
          <p:cNvPr id="8" name="Picture 7"/>
          <p:cNvPicPr>
            <a:picLocks noChangeAspect="1"/>
          </p:cNvPicPr>
          <p:nvPr userDrawn="1"/>
        </p:nvPicPr>
        <p:blipFill>
          <a:blip r:embed="rId2" cstate="print"/>
          <a:stretch>
            <a:fillRect/>
          </a:stretch>
        </p:blipFill>
        <p:spPr>
          <a:xfrm>
            <a:off x="8561590" y="365125"/>
            <a:ext cx="2792210" cy="646232"/>
          </a:xfrm>
          <a:prstGeom prst="rect">
            <a:avLst/>
          </a:prstGeom>
        </p:spPr>
      </p:pic>
      <p:pic>
        <p:nvPicPr>
          <p:cNvPr id="9" name="Picture 8"/>
          <p:cNvPicPr>
            <a:picLocks noChangeAspect="1"/>
          </p:cNvPicPr>
          <p:nvPr userDrawn="1"/>
        </p:nvPicPr>
        <p:blipFill>
          <a:blip r:embed="rId3" cstate="print"/>
          <a:stretch>
            <a:fillRect/>
          </a:stretch>
        </p:blipFill>
        <p:spPr>
          <a:xfrm>
            <a:off x="9463876" y="6083289"/>
            <a:ext cx="1889924" cy="621846"/>
          </a:xfrm>
          <a:prstGeom prst="rect">
            <a:avLst/>
          </a:prstGeom>
        </p:spPr>
      </p:pic>
    </p:spTree>
    <p:extLst>
      <p:ext uri="{BB962C8B-B14F-4D97-AF65-F5344CB8AC3E}">
        <p14:creationId xmlns="" xmlns:p14="http://schemas.microsoft.com/office/powerpoint/2010/main" val="397968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529" y="-9442"/>
            <a:ext cx="12193057" cy="6876884"/>
          </a:xfrm>
          <a:prstGeom prst="rect">
            <a:avLst/>
          </a:prstGeom>
        </p:spPr>
      </p:pic>
      <p:sp>
        <p:nvSpPr>
          <p:cNvPr id="2" name="Title 1"/>
          <p:cNvSpPr>
            <a:spLocks noGrp="1"/>
          </p:cNvSpPr>
          <p:nvPr>
            <p:ph type="title"/>
          </p:nvPr>
        </p:nvSpPr>
        <p:spPr>
          <a:xfrm>
            <a:off x="838200" y="365126"/>
            <a:ext cx="10515600" cy="855038"/>
          </a:xfrm>
        </p:spPr>
        <p:txBody>
          <a:bodyPr/>
          <a:lstStyle/>
          <a:p>
            <a:r>
              <a:rPr lang="en-US" dirty="0" smtClean="0"/>
              <a:t>Click to edit Master title style</a:t>
            </a:r>
            <a:endParaRPr lang="bg-BG" dirty="0"/>
          </a:p>
        </p:txBody>
      </p:sp>
      <p:sp>
        <p:nvSpPr>
          <p:cNvPr id="3" name="Content Placeholder 2"/>
          <p:cNvSpPr>
            <a:spLocks noGrp="1"/>
          </p:cNvSpPr>
          <p:nvPr>
            <p:ph sz="half" idx="1"/>
          </p:nvPr>
        </p:nvSpPr>
        <p:spPr>
          <a:xfrm>
            <a:off x="838200" y="1306286"/>
            <a:ext cx="5181600" cy="47107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
        <p:nvSpPr>
          <p:cNvPr id="4" name="Content Placeholder 3"/>
          <p:cNvSpPr>
            <a:spLocks noGrp="1"/>
          </p:cNvSpPr>
          <p:nvPr>
            <p:ph sz="half" idx="2"/>
          </p:nvPr>
        </p:nvSpPr>
        <p:spPr>
          <a:xfrm>
            <a:off x="6172200" y="1306286"/>
            <a:ext cx="5181600" cy="47107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pic>
        <p:nvPicPr>
          <p:cNvPr id="9" name="Picture 8"/>
          <p:cNvPicPr>
            <a:picLocks noChangeAspect="1"/>
          </p:cNvPicPr>
          <p:nvPr userDrawn="1"/>
        </p:nvPicPr>
        <p:blipFill>
          <a:blip r:embed="rId3" cstate="print"/>
          <a:stretch>
            <a:fillRect/>
          </a:stretch>
        </p:blipFill>
        <p:spPr>
          <a:xfrm>
            <a:off x="8561590" y="365125"/>
            <a:ext cx="2792210" cy="646232"/>
          </a:xfrm>
          <a:prstGeom prst="rect">
            <a:avLst/>
          </a:prstGeom>
        </p:spPr>
      </p:pic>
      <p:pic>
        <p:nvPicPr>
          <p:cNvPr id="10" name="Picture 9"/>
          <p:cNvPicPr>
            <a:picLocks noChangeAspect="1"/>
          </p:cNvPicPr>
          <p:nvPr userDrawn="1"/>
        </p:nvPicPr>
        <p:blipFill>
          <a:blip r:embed="rId4" cstate="print"/>
          <a:stretch>
            <a:fillRect/>
          </a:stretch>
        </p:blipFill>
        <p:spPr>
          <a:xfrm>
            <a:off x="9406725" y="6099629"/>
            <a:ext cx="1889924" cy="621846"/>
          </a:xfrm>
          <a:prstGeom prst="rect">
            <a:avLst/>
          </a:prstGeom>
        </p:spPr>
      </p:pic>
      <p:pic>
        <p:nvPicPr>
          <p:cNvPr id="6" name="Picture 5"/>
          <p:cNvPicPr>
            <a:picLocks noChangeAspect="1"/>
          </p:cNvPicPr>
          <p:nvPr userDrawn="1"/>
        </p:nvPicPr>
        <p:blipFill>
          <a:blip r:embed="rId5" cstate="print"/>
          <a:stretch>
            <a:fillRect/>
          </a:stretch>
        </p:blipFill>
        <p:spPr>
          <a:xfrm>
            <a:off x="3581400" y="6291495"/>
            <a:ext cx="5060119" cy="335309"/>
          </a:xfrm>
          <a:prstGeom prst="rect">
            <a:avLst/>
          </a:prstGeom>
        </p:spPr>
      </p:pic>
      <p:sp>
        <p:nvSpPr>
          <p:cNvPr id="7" name="Rectangle 6"/>
          <p:cNvSpPr/>
          <p:nvPr userDrawn="1"/>
        </p:nvSpPr>
        <p:spPr>
          <a:xfrm>
            <a:off x="732077" y="6225886"/>
            <a:ext cx="457176" cy="369332"/>
          </a:xfrm>
          <a:prstGeom prst="rect">
            <a:avLst/>
          </a:prstGeom>
        </p:spPr>
        <p:txBody>
          <a:bodyPr wrap="none">
            <a:spAutoFit/>
          </a:bodyPr>
          <a:lstStyle/>
          <a:p>
            <a:fld id="{E732600E-B140-4A0D-8B5E-210AF5C491A7}" type="slidenum">
              <a:rPr kumimoji="0" lang="bg-BG" sz="1800" b="0" i="0" u="none" strike="noStrike" kern="1200" cap="none" spc="0" normalizeH="0" baseline="0" noProof="0" smtClean="0">
                <a:ln>
                  <a:noFill/>
                </a:ln>
                <a:solidFill>
                  <a:prstClr val="black"/>
                </a:solidFill>
                <a:effectLst/>
                <a:uLnTx/>
                <a:uFillTx/>
                <a:latin typeface="+mn-lt"/>
              </a:rPr>
              <a:pPr/>
              <a:t>‹#›</a:t>
            </a:fld>
            <a:endParaRPr lang="bg-BG" dirty="0"/>
          </a:p>
        </p:txBody>
      </p:sp>
    </p:spTree>
    <p:extLst>
      <p:ext uri="{BB962C8B-B14F-4D97-AF65-F5344CB8AC3E}">
        <p14:creationId xmlns="" xmlns:p14="http://schemas.microsoft.com/office/powerpoint/2010/main" val="358714358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pic>
        <p:nvPicPr>
          <p:cNvPr id="8" name="Picture 7"/>
          <p:cNvPicPr>
            <a:picLocks noChangeAspect="1"/>
          </p:cNvPicPr>
          <p:nvPr userDrawn="1"/>
        </p:nvPicPr>
        <p:blipFill>
          <a:blip r:embed="rId2" cstate="print"/>
          <a:stretch>
            <a:fillRect/>
          </a:stretch>
        </p:blipFill>
        <p:spPr>
          <a:xfrm>
            <a:off x="9463876" y="6099629"/>
            <a:ext cx="1889924" cy="621846"/>
          </a:xfrm>
          <a:prstGeom prst="rect">
            <a:avLst/>
          </a:prstGeom>
        </p:spPr>
      </p:pic>
    </p:spTree>
    <p:extLst>
      <p:ext uri="{BB962C8B-B14F-4D97-AF65-F5344CB8AC3E}">
        <p14:creationId xmlns="" xmlns:p14="http://schemas.microsoft.com/office/powerpoint/2010/main" val="219063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stretch>
            <a:fillRect/>
          </a:stretch>
        </p:blipFill>
        <p:spPr>
          <a:xfrm>
            <a:off x="-1057" y="21318"/>
            <a:ext cx="12193057" cy="6876884"/>
          </a:xfrm>
          <a:prstGeom prst="rect">
            <a:avLst/>
          </a:prstGeom>
        </p:spPr>
      </p:pic>
      <p:sp>
        <p:nvSpPr>
          <p:cNvPr id="2" name="Title Placeholder 1"/>
          <p:cNvSpPr>
            <a:spLocks noGrp="1"/>
          </p:cNvSpPr>
          <p:nvPr>
            <p:ph type="title"/>
          </p:nvPr>
        </p:nvSpPr>
        <p:spPr>
          <a:xfrm>
            <a:off x="838200" y="365126"/>
            <a:ext cx="10515600" cy="916668"/>
          </a:xfrm>
          <a:prstGeom prst="rect">
            <a:avLst/>
          </a:prstGeom>
        </p:spPr>
        <p:txBody>
          <a:bodyPr vert="horz" lIns="91440" tIns="45720" rIns="91440" bIns="45720" rtlCol="0" anchor="ctr">
            <a:normAutofit/>
          </a:bodyPr>
          <a:lstStyle/>
          <a:p>
            <a:r>
              <a:rPr lang="en-US" dirty="0" smtClean="0"/>
              <a:t>Click to edit Master title style</a:t>
            </a:r>
            <a:endParaRPr lang="bg-BG" dirty="0"/>
          </a:p>
        </p:txBody>
      </p:sp>
      <p:sp>
        <p:nvSpPr>
          <p:cNvPr id="3" name="Text Placeholder 2"/>
          <p:cNvSpPr>
            <a:spLocks noGrp="1"/>
          </p:cNvSpPr>
          <p:nvPr>
            <p:ph type="body" idx="1"/>
          </p:nvPr>
        </p:nvSpPr>
        <p:spPr>
          <a:xfrm>
            <a:off x="838200" y="1445079"/>
            <a:ext cx="10515600" cy="45066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pic>
        <p:nvPicPr>
          <p:cNvPr id="9" name="Picture 8"/>
          <p:cNvPicPr>
            <a:picLocks noChangeAspect="1"/>
          </p:cNvPicPr>
          <p:nvPr userDrawn="1"/>
        </p:nvPicPr>
        <p:blipFill>
          <a:blip r:embed="rId7" cstate="print"/>
          <a:stretch>
            <a:fillRect/>
          </a:stretch>
        </p:blipFill>
        <p:spPr>
          <a:xfrm>
            <a:off x="8561590" y="381674"/>
            <a:ext cx="2792210" cy="646232"/>
          </a:xfrm>
          <a:prstGeom prst="rect">
            <a:avLst/>
          </a:prstGeom>
        </p:spPr>
      </p:pic>
      <p:pic>
        <p:nvPicPr>
          <p:cNvPr id="10" name="Picture 9"/>
          <p:cNvPicPr>
            <a:picLocks noChangeAspect="1"/>
          </p:cNvPicPr>
          <p:nvPr userDrawn="1"/>
        </p:nvPicPr>
        <p:blipFill>
          <a:blip r:embed="rId8" cstate="print"/>
          <a:stretch>
            <a:fillRect/>
          </a:stretch>
        </p:blipFill>
        <p:spPr>
          <a:xfrm>
            <a:off x="9463876" y="6099629"/>
            <a:ext cx="1889924" cy="621846"/>
          </a:xfrm>
          <a:prstGeom prst="rect">
            <a:avLst/>
          </a:prstGeom>
        </p:spPr>
      </p:pic>
      <p:pic>
        <p:nvPicPr>
          <p:cNvPr id="11" name="Picture 10"/>
          <p:cNvPicPr>
            <a:picLocks noChangeAspect="1"/>
          </p:cNvPicPr>
          <p:nvPr userDrawn="1"/>
        </p:nvPicPr>
        <p:blipFill>
          <a:blip r:embed="rId9" cstate="print"/>
          <a:stretch>
            <a:fillRect/>
          </a:stretch>
        </p:blipFill>
        <p:spPr>
          <a:xfrm>
            <a:off x="3736521" y="6356350"/>
            <a:ext cx="5060119" cy="335309"/>
          </a:xfrm>
          <a:prstGeom prst="rect">
            <a:avLst/>
          </a:prstGeom>
        </p:spPr>
      </p:pic>
      <p:sp>
        <p:nvSpPr>
          <p:cNvPr id="12" name="Rectangle 11"/>
          <p:cNvSpPr/>
          <p:nvPr userDrawn="1"/>
        </p:nvSpPr>
        <p:spPr>
          <a:xfrm>
            <a:off x="838200" y="6225886"/>
            <a:ext cx="457176" cy="369332"/>
          </a:xfrm>
          <a:prstGeom prst="rect">
            <a:avLst/>
          </a:prstGeom>
        </p:spPr>
        <p:txBody>
          <a:bodyPr wrap="none">
            <a:spAutoFit/>
          </a:bodyPr>
          <a:lstStyle/>
          <a:p>
            <a:fld id="{E732600E-B140-4A0D-8B5E-210AF5C491A7}" type="slidenum">
              <a:rPr kumimoji="0" lang="bg-BG" sz="1800" b="0" i="0" u="none" strike="noStrike" kern="1200" cap="none" spc="0" normalizeH="0" baseline="0" noProof="0" smtClean="0">
                <a:ln>
                  <a:noFill/>
                </a:ln>
                <a:solidFill>
                  <a:prstClr val="black"/>
                </a:solidFill>
                <a:effectLst/>
                <a:uLnTx/>
                <a:uFillTx/>
                <a:latin typeface="+mn-lt"/>
              </a:rPr>
              <a:pPr/>
              <a:t>‹#›</a:t>
            </a:fld>
            <a:endParaRPr lang="bg-BG" dirty="0"/>
          </a:p>
        </p:txBody>
      </p:sp>
    </p:spTree>
    <p:extLst>
      <p:ext uri="{BB962C8B-B14F-4D97-AF65-F5344CB8AC3E}">
        <p14:creationId xmlns="" xmlns:p14="http://schemas.microsoft.com/office/powerpoint/2010/main" val="106681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dt="0"/>
  <p:txStyles>
    <p:titleStyle>
      <a:lvl1pPr algn="l" defTabSz="914400" rtl="0" eaLnBrk="1" latinLnBrk="0" hangingPunct="1">
        <a:lnSpc>
          <a:spcPct val="90000"/>
        </a:lnSpc>
        <a:spcBef>
          <a:spcPct val="0"/>
        </a:spcBef>
        <a:buNone/>
        <a:defRPr sz="4400" kern="1200">
          <a:solidFill>
            <a:srgbClr val="00B050"/>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B050"/>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B050"/>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00B05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a:extLst>
              <a:ext uri="{FF2B5EF4-FFF2-40B4-BE49-F238E27FC236}">
                <a16:creationId xmlns="" xmlns:a16="http://schemas.microsoft.com/office/drawing/2014/main" id="{200B3D2B-613A-41BE-987D-E6A1324B456D}"/>
              </a:ext>
            </a:extLst>
          </p:cNvPr>
          <p:cNvSpPr txBox="1">
            <a:spLocks/>
          </p:cNvSpPr>
          <p:nvPr/>
        </p:nvSpPr>
        <p:spPr>
          <a:xfrm>
            <a:off x="5778320" y="1346490"/>
            <a:ext cx="6413680" cy="1944000"/>
          </a:xfrm>
          <a:prstGeom prst="rect">
            <a:avLst/>
          </a:prstGeom>
          <a:solidFill>
            <a:sysClr val="window" lastClr="FFFFFF"/>
          </a:solidFill>
          <a:effectLst/>
        </p:spPr>
        <p:txBody>
          <a:bodyPr vert="horz" lIns="180000" tIns="135000" rIns="252000" bIns="180000" rtlCol="0" anchor="t">
            <a:noAutofit/>
          </a:bodyPr>
          <a:lstStyle>
            <a:lvl1pPr algn="r" defTabSz="457200" rtl="0" eaLnBrk="1" latinLnBrk="0" hangingPunct="1">
              <a:spcBef>
                <a:spcPct val="0"/>
              </a:spcBef>
              <a:buNone/>
              <a:defRPr lang="en-ZA" sz="3600" b="1" kern="1200" cap="none" spc="-225" dirty="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MODULE</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5</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r>
            <a:b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b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New Methods &amp; Practices</a:t>
            </a:r>
            <a:endParaRPr kumimoji="0" lang="tr-TR" sz="4500" b="1" i="0" u="none" strike="noStrike" kern="1200" cap="none" spc="-225" normalizeH="0" baseline="0" noProof="0" dirty="0">
              <a:ln w="3175" cmpd="sng">
                <a:noFill/>
              </a:ln>
              <a:solidFill>
                <a:sysClr val="windowText" lastClr="000000"/>
              </a:solidFill>
              <a:effectLst/>
              <a:uLnTx/>
              <a:uFillTx/>
              <a:latin typeface="Calisto MT" pitchFamily="18" charset="0"/>
            </a:endParaRPr>
          </a:p>
        </p:txBody>
      </p:sp>
      <p:sp>
        <p:nvSpPr>
          <p:cNvPr id="6" name="Metin Yer Tutucusu 13">
            <a:extLst>
              <a:ext uri="{FF2B5EF4-FFF2-40B4-BE49-F238E27FC236}">
                <a16:creationId xmlns="" xmlns:a16="http://schemas.microsoft.com/office/drawing/2014/main" id="{F278402B-CA7D-4F5B-B3FA-ED74AB3CFB6C}"/>
              </a:ext>
            </a:extLst>
          </p:cNvPr>
          <p:cNvSpPr txBox="1">
            <a:spLocks/>
          </p:cNvSpPr>
          <p:nvPr/>
        </p:nvSpPr>
        <p:spPr>
          <a:xfrm>
            <a:off x="6053071" y="3858715"/>
            <a:ext cx="5543984" cy="1100565"/>
          </a:xfrm>
          <a:prstGeom prst="rect">
            <a:avLst/>
          </a:prstGeom>
          <a:solidFill>
            <a:sysClr val="windowText" lastClr="000000">
              <a:alpha val="80000"/>
            </a:sysClr>
          </a:solidFill>
        </p:spPr>
        <p:txBody>
          <a:bodyPr vert="horz" lIns="180000" tIns="180000" rIns="252000" bIns="180000" rtlCol="0" anchor="ctr">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1pPr>
            <a:lvl2pPr marL="200025"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2pPr>
            <a:lvl3pPr marL="40719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3pPr>
            <a:lvl4pPr marL="607219"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4pPr>
            <a:lvl5pPr marL="80724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3200" b="1" i="0" u="none" strike="noStrike" kern="1200" cap="none" spc="0" normalizeH="0" baseline="0" noProof="0" dirty="0" smtClean="0">
                <a:ln>
                  <a:noFill/>
                </a:ln>
                <a:solidFill>
                  <a:sysClr val="window" lastClr="FFFFFF"/>
                </a:solidFill>
                <a:effectLst/>
                <a:uLnTx/>
                <a:uFillTx/>
                <a:latin typeface="Calisto MT" pitchFamily="18" charset="0"/>
              </a:rPr>
              <a:t>5.3.</a:t>
            </a:r>
            <a:r>
              <a:rPr kumimoji="0" lang="en-US" sz="3200" b="1" i="0" u="none" strike="noStrike" kern="1200" cap="none" spc="0" normalizeH="0" noProof="0" dirty="0" smtClean="0">
                <a:ln>
                  <a:noFill/>
                </a:ln>
                <a:solidFill>
                  <a:sysClr val="window" lastClr="FFFFFF"/>
                </a:solidFill>
                <a:effectLst/>
                <a:uLnTx/>
                <a:uFillTx/>
                <a:latin typeface="Calisto MT" pitchFamily="18" charset="0"/>
              </a:rPr>
              <a:t> Neuroscience </a:t>
            </a:r>
            <a:r>
              <a:rPr kumimoji="0" lang="en-US" sz="3200" b="1" i="0" u="none" strike="noStrike" kern="1200" cap="none" spc="0" normalizeH="0" baseline="0" noProof="0" dirty="0" smtClean="0">
                <a:ln>
                  <a:noFill/>
                </a:ln>
                <a:solidFill>
                  <a:sysClr val="window" lastClr="FFFFFF"/>
                </a:solidFill>
                <a:effectLst/>
                <a:uLnTx/>
                <a:uFillTx/>
                <a:latin typeface="Calisto MT" pitchFamily="18" charset="0"/>
              </a:rPr>
              <a:t>in VET</a:t>
            </a:r>
            <a:endParaRPr kumimoji="0" lang="tr-TR" sz="3200" b="1" i="0" u="none" strike="noStrike" kern="1200" cap="none" spc="0" normalizeH="0" baseline="0" noProof="0" dirty="0">
              <a:ln>
                <a:noFill/>
              </a:ln>
              <a:solidFill>
                <a:sysClr val="window" lastClr="FFFFFF"/>
              </a:solidFill>
              <a:effectLst/>
              <a:uLnTx/>
              <a:uFillTx/>
              <a:latin typeface="Calisto MT" pitchFamily="18"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2732" y="1236373"/>
            <a:ext cx="5005588" cy="29416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1112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b="1" dirty="0" smtClean="0">
                <a:solidFill>
                  <a:schemeClr val="accent6">
                    <a:lumMod val="50000"/>
                  </a:schemeClr>
                </a:solidFill>
              </a:rPr>
              <a:t>Spaced repetitions</a:t>
            </a:r>
            <a:r>
              <a:rPr lang="bg-BG" b="1" dirty="0" smtClean="0">
                <a:solidFill>
                  <a:schemeClr val="accent6">
                    <a:lumMod val="50000"/>
                  </a:schemeClr>
                </a:solidFill>
              </a:rPr>
              <a:t>: </a:t>
            </a:r>
            <a:r>
              <a:rPr lang="en-US" b="1" dirty="0">
                <a:solidFill>
                  <a:schemeClr val="accent6">
                    <a:lumMod val="50000"/>
                  </a:schemeClr>
                </a:solidFill>
              </a:rPr>
              <a:t/>
            </a:r>
            <a:br>
              <a:rPr lang="en-US" b="1" dirty="0">
                <a:solidFill>
                  <a:schemeClr val="accent6">
                    <a:lumMod val="50000"/>
                  </a:schemeClr>
                </a:solidFill>
              </a:rPr>
            </a:br>
            <a:r>
              <a:rPr lang="en-US" b="1" dirty="0" smtClean="0">
                <a:solidFill>
                  <a:schemeClr val="accent6">
                    <a:lumMod val="50000"/>
                  </a:schemeClr>
                </a:solidFill>
              </a:rPr>
              <a:t>Reinforcing the foundation</a:t>
            </a:r>
            <a:endParaRPr lang="bg-BG" dirty="0"/>
          </a:p>
        </p:txBody>
      </p:sp>
      <p:sp>
        <p:nvSpPr>
          <p:cNvPr id="3" name="Контейнер за съдържание 2"/>
          <p:cNvSpPr>
            <a:spLocks noGrp="1"/>
          </p:cNvSpPr>
          <p:nvPr>
            <p:ph idx="1"/>
          </p:nvPr>
        </p:nvSpPr>
        <p:spPr>
          <a:xfrm>
            <a:off x="838200" y="1687131"/>
            <a:ext cx="10515600" cy="4343865"/>
          </a:xfrm>
        </p:spPr>
        <p:txBody>
          <a:bodyPr/>
          <a:lstStyle/>
          <a:p>
            <a:pPr marL="0" indent="0">
              <a:buNone/>
            </a:pPr>
            <a:r>
              <a:rPr lang="en-US" dirty="0" smtClean="0">
                <a:solidFill>
                  <a:schemeClr val="accent6">
                    <a:lumMod val="50000"/>
                  </a:schemeClr>
                </a:solidFill>
                <a:latin typeface="Book Antiqua" pitchFamily="18" charset="0"/>
              </a:rPr>
              <a:t>Here are some steps that can be adopted by Learning Designers:</a:t>
            </a:r>
          </a:p>
          <a:p>
            <a:pPr lvl="0"/>
            <a:r>
              <a:rPr lang="en-US" i="1" dirty="0" smtClean="0">
                <a:solidFill>
                  <a:schemeClr val="accent6">
                    <a:lumMod val="50000"/>
                  </a:schemeClr>
                </a:solidFill>
                <a:latin typeface="Book Antiqua" pitchFamily="18" charset="0"/>
              </a:rPr>
              <a:t>Break down learning content into bite-sized modules or topics that allows learners to focus on one concept a time.</a:t>
            </a:r>
          </a:p>
          <a:p>
            <a:pPr lvl="0"/>
            <a:r>
              <a:rPr lang="en-US" i="1" dirty="0" smtClean="0">
                <a:solidFill>
                  <a:schemeClr val="accent6">
                    <a:lumMod val="50000"/>
                  </a:schemeClr>
                </a:solidFill>
                <a:latin typeface="Book Antiqua" pitchFamily="18" charset="0"/>
              </a:rPr>
              <a:t>Schedule regular review sessions or spaced practice activities to reinforce on previously learned information and strengthen memory recall.</a:t>
            </a:r>
          </a:p>
          <a:p>
            <a:pPr lvl="0"/>
            <a:r>
              <a:rPr lang="en-US" i="1" dirty="0" smtClean="0">
                <a:solidFill>
                  <a:schemeClr val="accent6">
                    <a:lumMod val="50000"/>
                  </a:schemeClr>
                </a:solidFill>
                <a:latin typeface="Book Antiqua" pitchFamily="18" charset="0"/>
              </a:rPr>
              <a:t>Integrate different forms of repetition, such as quizzes, flashcards, or interactive exercises to engage learners actively in the review process</a:t>
            </a:r>
            <a:r>
              <a:rPr lang="bg-BG" i="1" dirty="0" smtClean="0">
                <a:solidFill>
                  <a:schemeClr val="accent6">
                    <a:lumMod val="50000"/>
                  </a:schemeClr>
                </a:solidFill>
                <a:latin typeface="Book Antiqua" pitchFamily="18" charset="0"/>
              </a:rPr>
              <a:t>.</a:t>
            </a:r>
            <a:endParaRPr lang="bg-BG" i="1" dirty="0">
              <a:solidFill>
                <a:schemeClr val="accent6">
                  <a:lumMod val="50000"/>
                </a:schemeClr>
              </a:solidFill>
              <a:latin typeface="Book Antiqua" pitchFamily="18" charset="0"/>
            </a:endParaRPr>
          </a:p>
        </p:txBody>
      </p:sp>
    </p:spTree>
    <p:extLst>
      <p:ext uri="{BB962C8B-B14F-4D97-AF65-F5344CB8AC3E}">
        <p14:creationId xmlns="" xmlns:p14="http://schemas.microsoft.com/office/powerpoint/2010/main" val="8075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961398"/>
          </a:xfrm>
        </p:spPr>
        <p:txBody>
          <a:bodyPr>
            <a:normAutofit fontScale="90000"/>
          </a:bodyPr>
          <a:lstStyle/>
          <a:p>
            <a:r>
              <a:rPr lang="en-GB" b="1" dirty="0">
                <a:solidFill>
                  <a:schemeClr val="accent6">
                    <a:lumMod val="50000"/>
                  </a:schemeClr>
                </a:solidFill>
              </a:rPr>
              <a:t>Neuroplasticity: </a:t>
            </a:r>
            <a:r>
              <a:rPr lang="en-GB" b="1" dirty="0" smtClean="0">
                <a:solidFill>
                  <a:schemeClr val="accent6">
                    <a:lumMod val="50000"/>
                  </a:schemeClr>
                </a:solidFill>
              </a:rPr>
              <a:t/>
            </a:r>
            <a:br>
              <a:rPr lang="en-GB" b="1" dirty="0" smtClean="0">
                <a:solidFill>
                  <a:schemeClr val="accent6">
                    <a:lumMod val="50000"/>
                  </a:schemeClr>
                </a:solidFill>
              </a:rPr>
            </a:br>
            <a:r>
              <a:rPr lang="en-GB" b="1" dirty="0" smtClean="0">
                <a:solidFill>
                  <a:schemeClr val="accent6">
                    <a:lumMod val="50000"/>
                  </a:schemeClr>
                </a:solidFill>
              </a:rPr>
              <a:t>The </a:t>
            </a:r>
            <a:r>
              <a:rPr lang="en-GB" b="1" dirty="0">
                <a:solidFill>
                  <a:schemeClr val="accent6">
                    <a:lumMod val="50000"/>
                  </a:schemeClr>
                </a:solidFill>
              </a:rPr>
              <a:t>Power of Adaptability</a:t>
            </a:r>
            <a:endParaRPr lang="bg-BG" dirty="0">
              <a:solidFill>
                <a:schemeClr val="accent6">
                  <a:lumMod val="50000"/>
                </a:schemeClr>
              </a:solidFill>
            </a:endParaRPr>
          </a:p>
        </p:txBody>
      </p:sp>
      <p:sp>
        <p:nvSpPr>
          <p:cNvPr id="3" name="Контейнер за съдържание 2"/>
          <p:cNvSpPr>
            <a:spLocks noGrp="1"/>
          </p:cNvSpPr>
          <p:nvPr>
            <p:ph idx="1"/>
          </p:nvPr>
        </p:nvSpPr>
        <p:spPr>
          <a:xfrm>
            <a:off x="838200" y="1687131"/>
            <a:ext cx="10515600" cy="4343865"/>
          </a:xfrm>
        </p:spPr>
        <p:txBody>
          <a:bodyPr/>
          <a:lstStyle/>
          <a:p>
            <a:pPr marL="0" indent="0">
              <a:lnSpc>
                <a:spcPct val="150000"/>
              </a:lnSpc>
              <a:buNone/>
            </a:pPr>
            <a:r>
              <a:rPr lang="en-GB" i="1" dirty="0" smtClean="0">
                <a:solidFill>
                  <a:schemeClr val="accent6">
                    <a:lumMod val="50000"/>
                  </a:schemeClr>
                </a:solidFill>
                <a:latin typeface="Book Antiqua" pitchFamily="18" charset="0"/>
              </a:rPr>
              <a:t>"</a:t>
            </a:r>
            <a:r>
              <a:rPr lang="en-GB" i="1" dirty="0">
                <a:solidFill>
                  <a:schemeClr val="accent6">
                    <a:lumMod val="50000"/>
                  </a:schemeClr>
                </a:solidFill>
                <a:latin typeface="Book Antiqua" pitchFamily="18" charset="0"/>
              </a:rPr>
              <a:t>Our brains possess an incredible quality known as neuroplasticity. No matter our age, we have the ability to learn, develop new skills, and adapt to new environments."</a:t>
            </a:r>
            <a:r>
              <a:rPr lang="en-GB" dirty="0">
                <a:solidFill>
                  <a:schemeClr val="accent6">
                    <a:lumMod val="50000"/>
                  </a:schemeClr>
                </a:solidFill>
                <a:latin typeface="Book Antiqua" pitchFamily="18" charset="0"/>
              </a:rPr>
              <a:t> - Norman </a:t>
            </a:r>
            <a:r>
              <a:rPr lang="en-GB" dirty="0" err="1" smtClean="0">
                <a:solidFill>
                  <a:schemeClr val="accent6">
                    <a:lumMod val="50000"/>
                  </a:schemeClr>
                </a:solidFill>
                <a:latin typeface="Book Antiqua" pitchFamily="18" charset="0"/>
              </a:rPr>
              <a:t>Doidge</a:t>
            </a:r>
            <a:endParaRPr lang="en-GB" dirty="0" smtClean="0">
              <a:solidFill>
                <a:schemeClr val="accent6">
                  <a:lumMod val="50000"/>
                </a:schemeClr>
              </a:solidFill>
              <a:latin typeface="Book Antiqua" pitchFamily="18" charset="0"/>
            </a:endParaRPr>
          </a:p>
          <a:p>
            <a:pPr marL="0" indent="0">
              <a:lnSpc>
                <a:spcPct val="150000"/>
              </a:lnSpc>
              <a:buNone/>
            </a:pPr>
            <a:endParaRPr lang="bg-BG" i="1" dirty="0">
              <a:solidFill>
                <a:schemeClr val="accent6">
                  <a:lumMod val="50000"/>
                </a:schemeClr>
              </a:solidFill>
              <a:latin typeface="Book Antiqua" pitchFamily="18" charset="0"/>
            </a:endParaRP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14788" y="3605146"/>
            <a:ext cx="4162425" cy="260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57871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961398"/>
          </a:xfrm>
        </p:spPr>
        <p:txBody>
          <a:bodyPr>
            <a:normAutofit fontScale="90000"/>
          </a:bodyPr>
          <a:lstStyle/>
          <a:p>
            <a:r>
              <a:rPr lang="en-GB" b="1" dirty="0">
                <a:solidFill>
                  <a:schemeClr val="accent6">
                    <a:lumMod val="50000"/>
                  </a:schemeClr>
                </a:solidFill>
              </a:rPr>
              <a:t>Neuroplasticity: </a:t>
            </a:r>
            <a:r>
              <a:rPr lang="en-GB" b="1" dirty="0" smtClean="0">
                <a:solidFill>
                  <a:schemeClr val="accent6">
                    <a:lumMod val="50000"/>
                  </a:schemeClr>
                </a:solidFill>
              </a:rPr>
              <a:t/>
            </a:r>
            <a:br>
              <a:rPr lang="en-GB" b="1" dirty="0" smtClean="0">
                <a:solidFill>
                  <a:schemeClr val="accent6">
                    <a:lumMod val="50000"/>
                  </a:schemeClr>
                </a:solidFill>
              </a:rPr>
            </a:br>
            <a:r>
              <a:rPr lang="en-GB" b="1" dirty="0" smtClean="0">
                <a:solidFill>
                  <a:schemeClr val="accent6">
                    <a:lumMod val="50000"/>
                  </a:schemeClr>
                </a:solidFill>
              </a:rPr>
              <a:t>The </a:t>
            </a:r>
            <a:r>
              <a:rPr lang="en-GB" b="1" dirty="0">
                <a:solidFill>
                  <a:schemeClr val="accent6">
                    <a:lumMod val="50000"/>
                  </a:schemeClr>
                </a:solidFill>
              </a:rPr>
              <a:t>Power of Adaptability</a:t>
            </a:r>
            <a:endParaRPr lang="bg-BG" dirty="0">
              <a:solidFill>
                <a:schemeClr val="accent6">
                  <a:lumMod val="50000"/>
                </a:schemeClr>
              </a:solidFill>
            </a:endParaRPr>
          </a:p>
        </p:txBody>
      </p:sp>
      <p:sp>
        <p:nvSpPr>
          <p:cNvPr id="3" name="Контейнер за съдържание 2"/>
          <p:cNvSpPr>
            <a:spLocks noGrp="1"/>
          </p:cNvSpPr>
          <p:nvPr>
            <p:ph idx="1"/>
          </p:nvPr>
        </p:nvSpPr>
        <p:spPr>
          <a:xfrm>
            <a:off x="838200" y="1687131"/>
            <a:ext cx="10515600" cy="4343865"/>
          </a:xfrm>
        </p:spPr>
        <p:txBody>
          <a:bodyPr>
            <a:normAutofit fontScale="92500" lnSpcReduction="10000"/>
          </a:bodyPr>
          <a:lstStyle/>
          <a:p>
            <a:pPr marL="0" indent="0" algn="just">
              <a:buNone/>
            </a:pPr>
            <a:r>
              <a:rPr lang="en-GB" dirty="0">
                <a:solidFill>
                  <a:schemeClr val="accent6">
                    <a:lumMod val="50000"/>
                  </a:schemeClr>
                </a:solidFill>
              </a:rPr>
              <a:t>Here are some steps that can be adopted by Learning Designers:</a:t>
            </a:r>
            <a:endParaRPr lang="bg-BG" dirty="0">
              <a:solidFill>
                <a:schemeClr val="accent6">
                  <a:lumMod val="50000"/>
                </a:schemeClr>
              </a:solidFill>
            </a:endParaRPr>
          </a:p>
          <a:p>
            <a:pPr lvl="0" algn="just"/>
            <a:r>
              <a:rPr lang="en-GB" i="1" dirty="0">
                <a:solidFill>
                  <a:schemeClr val="accent6">
                    <a:lumMod val="50000"/>
                  </a:schemeClr>
                </a:solidFill>
              </a:rPr>
              <a:t>Incorporate interactive activities, such as quizzes, discussions, or hands-on exercises, to actively engage learners and stimulate their cognitive abilities.</a:t>
            </a:r>
            <a:endParaRPr lang="bg-BG" i="1" dirty="0">
              <a:solidFill>
                <a:schemeClr val="accent6">
                  <a:lumMod val="50000"/>
                </a:schemeClr>
              </a:solidFill>
            </a:endParaRPr>
          </a:p>
          <a:p>
            <a:pPr lvl="0" algn="just"/>
            <a:r>
              <a:rPr lang="en-GB" i="1" dirty="0">
                <a:solidFill>
                  <a:schemeClr val="accent6">
                    <a:lumMod val="50000"/>
                  </a:schemeClr>
                </a:solidFill>
              </a:rPr>
              <a:t>Provide opportunities for learners to practice and apply newly acquired skills in real-life scenarios, encouraging them to explore different approaches and solutions.</a:t>
            </a:r>
            <a:endParaRPr lang="bg-BG" i="1" dirty="0">
              <a:solidFill>
                <a:schemeClr val="accent6">
                  <a:lumMod val="50000"/>
                </a:schemeClr>
              </a:solidFill>
            </a:endParaRPr>
          </a:p>
          <a:p>
            <a:pPr lvl="0" algn="just"/>
            <a:r>
              <a:rPr lang="en-GB" i="1" dirty="0">
                <a:solidFill>
                  <a:schemeClr val="accent6">
                    <a:lumMod val="50000"/>
                  </a:schemeClr>
                </a:solidFill>
              </a:rPr>
              <a:t>Offer continuous feedback and reinforcement to support the growth and adaptation of learners' neural connections.</a:t>
            </a:r>
            <a:endParaRPr lang="bg-BG" i="1" dirty="0">
              <a:solidFill>
                <a:schemeClr val="accent6">
                  <a:lumMod val="50000"/>
                </a:schemeClr>
              </a:solidFill>
            </a:endParaRPr>
          </a:p>
          <a:p>
            <a:pPr algn="just"/>
            <a:r>
              <a:rPr lang="en-GB" i="1" dirty="0">
                <a:solidFill>
                  <a:schemeClr val="accent6">
                    <a:lumMod val="50000"/>
                  </a:schemeClr>
                </a:solidFill>
              </a:rPr>
              <a:t>Design learning experiences that challenge learners and facilitate the formation of new neural connections.</a:t>
            </a:r>
            <a:endParaRPr lang="bg-BG" i="1" dirty="0">
              <a:solidFill>
                <a:schemeClr val="accent6">
                  <a:lumMod val="50000"/>
                </a:schemeClr>
              </a:solidFill>
            </a:endParaRPr>
          </a:p>
          <a:p>
            <a:pPr marL="0" indent="0">
              <a:lnSpc>
                <a:spcPct val="150000"/>
              </a:lnSpc>
              <a:buNone/>
            </a:pPr>
            <a:endParaRPr lang="bg-BG" i="1" dirty="0">
              <a:solidFill>
                <a:schemeClr val="accent6">
                  <a:lumMod val="50000"/>
                </a:schemeClr>
              </a:solidFill>
              <a:latin typeface="Book Antiqua" pitchFamily="18" charset="0"/>
            </a:endParaRPr>
          </a:p>
        </p:txBody>
      </p:sp>
    </p:spTree>
    <p:extLst>
      <p:ext uri="{BB962C8B-B14F-4D97-AF65-F5344CB8AC3E}">
        <p14:creationId xmlns="" xmlns:p14="http://schemas.microsoft.com/office/powerpoint/2010/main" val="362008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961398"/>
          </a:xfrm>
        </p:spPr>
        <p:txBody>
          <a:bodyPr>
            <a:normAutofit fontScale="90000"/>
          </a:bodyPr>
          <a:lstStyle/>
          <a:p>
            <a:r>
              <a:rPr lang="en-GB" b="1" dirty="0">
                <a:solidFill>
                  <a:schemeClr val="accent6">
                    <a:lumMod val="50000"/>
                  </a:schemeClr>
                </a:solidFill>
              </a:rPr>
              <a:t>Active Learning and Application: </a:t>
            </a:r>
            <a:r>
              <a:rPr lang="en-GB" b="1" dirty="0" smtClean="0">
                <a:solidFill>
                  <a:schemeClr val="accent6">
                    <a:lumMod val="50000"/>
                  </a:schemeClr>
                </a:solidFill>
              </a:rPr>
              <a:t/>
            </a:r>
            <a:br>
              <a:rPr lang="en-GB" b="1" dirty="0" smtClean="0">
                <a:solidFill>
                  <a:schemeClr val="accent6">
                    <a:lumMod val="50000"/>
                  </a:schemeClr>
                </a:solidFill>
              </a:rPr>
            </a:br>
            <a:r>
              <a:rPr lang="en-GB" b="1" dirty="0" smtClean="0">
                <a:solidFill>
                  <a:schemeClr val="accent6">
                    <a:lumMod val="50000"/>
                  </a:schemeClr>
                </a:solidFill>
              </a:rPr>
              <a:t>Making </a:t>
            </a:r>
            <a:r>
              <a:rPr lang="en-GB" b="1" dirty="0">
                <a:solidFill>
                  <a:schemeClr val="accent6">
                    <a:lumMod val="50000"/>
                  </a:schemeClr>
                </a:solidFill>
              </a:rPr>
              <a:t>Knowledge Meaningful</a:t>
            </a:r>
            <a:endParaRPr lang="bg-BG" dirty="0">
              <a:solidFill>
                <a:schemeClr val="accent6">
                  <a:lumMod val="50000"/>
                </a:schemeClr>
              </a:solidFill>
            </a:endParaRPr>
          </a:p>
        </p:txBody>
      </p:sp>
      <p:sp>
        <p:nvSpPr>
          <p:cNvPr id="3" name="Контейнер за съдържание 2"/>
          <p:cNvSpPr>
            <a:spLocks noGrp="1"/>
          </p:cNvSpPr>
          <p:nvPr>
            <p:ph idx="1"/>
          </p:nvPr>
        </p:nvSpPr>
        <p:spPr>
          <a:xfrm>
            <a:off x="838200" y="1687131"/>
            <a:ext cx="10515600" cy="4343865"/>
          </a:xfrm>
        </p:spPr>
        <p:txBody>
          <a:bodyPr>
            <a:normAutofit lnSpcReduction="10000"/>
          </a:bodyPr>
          <a:lstStyle/>
          <a:p>
            <a:pPr marL="0" indent="0" algn="just">
              <a:lnSpc>
                <a:spcPct val="150000"/>
              </a:lnSpc>
              <a:buNone/>
            </a:pPr>
            <a:r>
              <a:rPr lang="en-GB" dirty="0">
                <a:solidFill>
                  <a:schemeClr val="accent6">
                    <a:lumMod val="50000"/>
                  </a:schemeClr>
                </a:solidFill>
                <a:latin typeface="Book Antiqua" pitchFamily="18" charset="0"/>
              </a:rPr>
              <a:t>Neuroscience research highlights that active engagement stimulates brain’s neural networks by promoting the formation of new connections and reinforcing the existing ones. When learners actively participate, solve problems, and apply their knowledge in practical scenarios, it activates multiple regions of the brain associated with memory, comprehension, and higher order thinking. </a:t>
            </a:r>
            <a:endParaRPr lang="bg-BG" i="1" dirty="0">
              <a:solidFill>
                <a:schemeClr val="accent6">
                  <a:lumMod val="50000"/>
                </a:schemeClr>
              </a:solidFill>
              <a:latin typeface="Book Antiqua" pitchFamily="18" charset="0"/>
            </a:endParaRPr>
          </a:p>
        </p:txBody>
      </p:sp>
    </p:spTree>
    <p:extLst>
      <p:ext uri="{BB962C8B-B14F-4D97-AF65-F5344CB8AC3E}">
        <p14:creationId xmlns="" xmlns:p14="http://schemas.microsoft.com/office/powerpoint/2010/main" val="382122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961398"/>
          </a:xfrm>
        </p:spPr>
        <p:txBody>
          <a:bodyPr>
            <a:normAutofit fontScale="90000"/>
          </a:bodyPr>
          <a:lstStyle/>
          <a:p>
            <a:r>
              <a:rPr lang="en-GB" b="1" dirty="0">
                <a:solidFill>
                  <a:schemeClr val="accent6">
                    <a:lumMod val="50000"/>
                  </a:schemeClr>
                </a:solidFill>
              </a:rPr>
              <a:t>Active Learning and Application: </a:t>
            </a:r>
            <a:r>
              <a:rPr lang="en-GB" b="1" dirty="0" smtClean="0">
                <a:solidFill>
                  <a:schemeClr val="accent6">
                    <a:lumMod val="50000"/>
                  </a:schemeClr>
                </a:solidFill>
              </a:rPr>
              <a:t/>
            </a:r>
            <a:br>
              <a:rPr lang="en-GB" b="1" dirty="0" smtClean="0">
                <a:solidFill>
                  <a:schemeClr val="accent6">
                    <a:lumMod val="50000"/>
                  </a:schemeClr>
                </a:solidFill>
              </a:rPr>
            </a:br>
            <a:r>
              <a:rPr lang="en-GB" b="1" dirty="0" smtClean="0">
                <a:solidFill>
                  <a:schemeClr val="accent6">
                    <a:lumMod val="50000"/>
                  </a:schemeClr>
                </a:solidFill>
              </a:rPr>
              <a:t>Making </a:t>
            </a:r>
            <a:r>
              <a:rPr lang="en-GB" b="1" dirty="0">
                <a:solidFill>
                  <a:schemeClr val="accent6">
                    <a:lumMod val="50000"/>
                  </a:schemeClr>
                </a:solidFill>
              </a:rPr>
              <a:t>Knowledge Meaningful</a:t>
            </a:r>
            <a:endParaRPr lang="bg-BG" dirty="0">
              <a:solidFill>
                <a:schemeClr val="accent6">
                  <a:lumMod val="50000"/>
                </a:schemeClr>
              </a:solidFill>
            </a:endParaRPr>
          </a:p>
        </p:txBody>
      </p:sp>
      <p:sp>
        <p:nvSpPr>
          <p:cNvPr id="3" name="Контейнер за съдържание 2"/>
          <p:cNvSpPr>
            <a:spLocks noGrp="1"/>
          </p:cNvSpPr>
          <p:nvPr>
            <p:ph idx="1"/>
          </p:nvPr>
        </p:nvSpPr>
        <p:spPr>
          <a:xfrm>
            <a:off x="838200" y="1687131"/>
            <a:ext cx="10515600" cy="4343865"/>
          </a:xfrm>
        </p:spPr>
        <p:txBody>
          <a:bodyPr>
            <a:normAutofit fontScale="92500"/>
          </a:bodyPr>
          <a:lstStyle/>
          <a:p>
            <a:pPr marL="0" indent="0">
              <a:lnSpc>
                <a:spcPct val="150000"/>
              </a:lnSpc>
              <a:buNone/>
            </a:pPr>
            <a:r>
              <a:rPr lang="en-GB" dirty="0">
                <a:solidFill>
                  <a:schemeClr val="accent6">
                    <a:lumMod val="50000"/>
                  </a:schemeClr>
                </a:solidFill>
                <a:latin typeface="Book Antiqua" pitchFamily="18" charset="0"/>
              </a:rPr>
              <a:t>Here are some steps that can be adopted during the learning process:</a:t>
            </a:r>
            <a:endParaRPr lang="bg-BG" dirty="0">
              <a:solidFill>
                <a:schemeClr val="accent6">
                  <a:lumMod val="50000"/>
                </a:schemeClr>
              </a:solidFill>
              <a:latin typeface="Book Antiqua" pitchFamily="18" charset="0"/>
            </a:endParaRPr>
          </a:p>
          <a:p>
            <a:pPr lvl="0">
              <a:lnSpc>
                <a:spcPct val="150000"/>
              </a:lnSpc>
            </a:pPr>
            <a:r>
              <a:rPr lang="en-GB" i="1" dirty="0">
                <a:solidFill>
                  <a:schemeClr val="accent6">
                    <a:lumMod val="50000"/>
                  </a:schemeClr>
                </a:solidFill>
                <a:latin typeface="Book Antiqua" pitchFamily="18" charset="0"/>
              </a:rPr>
              <a:t>Facilitate discussions, debates, or peer-to-peer interactions to encourage active participation and exchange of ideas.</a:t>
            </a:r>
            <a:endParaRPr lang="bg-BG" i="1" dirty="0">
              <a:solidFill>
                <a:schemeClr val="accent6">
                  <a:lumMod val="50000"/>
                </a:schemeClr>
              </a:solidFill>
              <a:latin typeface="Book Antiqua" pitchFamily="18" charset="0"/>
            </a:endParaRPr>
          </a:p>
          <a:p>
            <a:pPr lvl="0">
              <a:lnSpc>
                <a:spcPct val="150000"/>
              </a:lnSpc>
            </a:pPr>
            <a:r>
              <a:rPr lang="en-GB" i="1" dirty="0">
                <a:solidFill>
                  <a:schemeClr val="accent6">
                    <a:lumMod val="50000"/>
                  </a:schemeClr>
                </a:solidFill>
                <a:latin typeface="Book Antiqua" pitchFamily="18" charset="0"/>
              </a:rPr>
              <a:t>Provide opportunities for learners to apply their knowledge in practical situations, through role-plays, virtual scenarios, or on-the-job assignments.</a:t>
            </a:r>
            <a:endParaRPr lang="bg-BG" i="1" dirty="0">
              <a:solidFill>
                <a:schemeClr val="accent6">
                  <a:lumMod val="50000"/>
                </a:schemeClr>
              </a:solidFill>
              <a:latin typeface="Book Antiqua" pitchFamily="18" charset="0"/>
            </a:endParaRPr>
          </a:p>
        </p:txBody>
      </p:sp>
    </p:spTree>
    <p:extLst>
      <p:ext uri="{BB962C8B-B14F-4D97-AF65-F5344CB8AC3E}">
        <p14:creationId xmlns="" xmlns:p14="http://schemas.microsoft.com/office/powerpoint/2010/main" val="392361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961398"/>
          </a:xfrm>
        </p:spPr>
        <p:txBody>
          <a:bodyPr>
            <a:normAutofit fontScale="90000"/>
          </a:bodyPr>
          <a:lstStyle/>
          <a:p>
            <a:r>
              <a:rPr lang="en-GB" b="1" dirty="0">
                <a:solidFill>
                  <a:schemeClr val="accent6">
                    <a:lumMod val="50000"/>
                  </a:schemeClr>
                </a:solidFill>
              </a:rPr>
              <a:t>Multi-Sensory Learning: </a:t>
            </a:r>
            <a:r>
              <a:rPr lang="en-GB" b="1" dirty="0" smtClean="0">
                <a:solidFill>
                  <a:schemeClr val="accent6">
                    <a:lumMod val="50000"/>
                  </a:schemeClr>
                </a:solidFill>
              </a:rPr>
              <a:t/>
            </a:r>
            <a:br>
              <a:rPr lang="en-GB" b="1" dirty="0" smtClean="0">
                <a:solidFill>
                  <a:schemeClr val="accent6">
                    <a:lumMod val="50000"/>
                  </a:schemeClr>
                </a:solidFill>
              </a:rPr>
            </a:br>
            <a:r>
              <a:rPr lang="en-GB" b="1" dirty="0" smtClean="0">
                <a:solidFill>
                  <a:schemeClr val="accent6">
                    <a:lumMod val="50000"/>
                  </a:schemeClr>
                </a:solidFill>
              </a:rPr>
              <a:t>Engaging </a:t>
            </a:r>
            <a:r>
              <a:rPr lang="en-GB" b="1" dirty="0">
                <a:solidFill>
                  <a:schemeClr val="accent6">
                    <a:lumMod val="50000"/>
                  </a:schemeClr>
                </a:solidFill>
              </a:rPr>
              <a:t>the Whole Mind</a:t>
            </a:r>
            <a:endParaRPr lang="bg-BG" dirty="0">
              <a:solidFill>
                <a:schemeClr val="accent6">
                  <a:lumMod val="50000"/>
                </a:schemeClr>
              </a:solidFill>
            </a:endParaRPr>
          </a:p>
        </p:txBody>
      </p:sp>
      <p:sp>
        <p:nvSpPr>
          <p:cNvPr id="3" name="Контейнер за съдържание 2"/>
          <p:cNvSpPr>
            <a:spLocks noGrp="1"/>
          </p:cNvSpPr>
          <p:nvPr>
            <p:ph idx="1"/>
          </p:nvPr>
        </p:nvSpPr>
        <p:spPr>
          <a:xfrm>
            <a:off x="838200" y="1687131"/>
            <a:ext cx="10515600" cy="4343865"/>
          </a:xfrm>
        </p:spPr>
        <p:txBody>
          <a:bodyPr>
            <a:normAutofit/>
          </a:bodyPr>
          <a:lstStyle/>
          <a:p>
            <a:pPr marL="0" indent="0">
              <a:lnSpc>
                <a:spcPct val="150000"/>
              </a:lnSpc>
              <a:buNone/>
            </a:pPr>
            <a:r>
              <a:rPr lang="en-GB" i="1" dirty="0">
                <a:solidFill>
                  <a:schemeClr val="accent6">
                    <a:lumMod val="50000"/>
                  </a:schemeClr>
                </a:solidFill>
                <a:latin typeface="Book Antiqua" pitchFamily="18" charset="0"/>
              </a:rPr>
              <a:t>“Engaging multiple senses in the learning process is like turning on all the lights in a room. It illuminates the subject matter from every angle, allowing learners to see, hear and feel the knowledge, creating a deeper and more impactful learning experience”</a:t>
            </a:r>
            <a:r>
              <a:rPr lang="en-GB" dirty="0">
                <a:solidFill>
                  <a:schemeClr val="accent6">
                    <a:lumMod val="50000"/>
                  </a:schemeClr>
                </a:solidFill>
                <a:latin typeface="Book Antiqua" pitchFamily="18" charset="0"/>
              </a:rPr>
              <a:t>- John </a:t>
            </a:r>
            <a:r>
              <a:rPr lang="en-GB" dirty="0" err="1">
                <a:solidFill>
                  <a:schemeClr val="accent6">
                    <a:lumMod val="50000"/>
                  </a:schemeClr>
                </a:solidFill>
                <a:latin typeface="Book Antiqua" pitchFamily="18" charset="0"/>
              </a:rPr>
              <a:t>Ratey</a:t>
            </a:r>
            <a:r>
              <a:rPr lang="en-GB" dirty="0">
                <a:solidFill>
                  <a:schemeClr val="accent6">
                    <a:lumMod val="50000"/>
                  </a:schemeClr>
                </a:solidFill>
                <a:latin typeface="Book Antiqua" pitchFamily="18" charset="0"/>
              </a:rPr>
              <a:t>. </a:t>
            </a:r>
            <a:endParaRPr lang="bg-BG" dirty="0">
              <a:solidFill>
                <a:schemeClr val="accent6">
                  <a:lumMod val="50000"/>
                </a:schemeClr>
              </a:solidFill>
              <a:latin typeface="Book Antiqua" pitchFamily="18" charset="0"/>
            </a:endParaRPr>
          </a:p>
        </p:txBody>
      </p:sp>
    </p:spTree>
    <p:extLst>
      <p:ext uri="{BB962C8B-B14F-4D97-AF65-F5344CB8AC3E}">
        <p14:creationId xmlns="" xmlns:p14="http://schemas.microsoft.com/office/powerpoint/2010/main" val="241594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961398"/>
          </a:xfrm>
        </p:spPr>
        <p:txBody>
          <a:bodyPr>
            <a:normAutofit fontScale="90000"/>
          </a:bodyPr>
          <a:lstStyle/>
          <a:p>
            <a:r>
              <a:rPr lang="en-GB" b="1" dirty="0">
                <a:solidFill>
                  <a:schemeClr val="accent6">
                    <a:lumMod val="50000"/>
                  </a:schemeClr>
                </a:solidFill>
              </a:rPr>
              <a:t>Multi-Sensory Learning: </a:t>
            </a:r>
            <a:r>
              <a:rPr lang="en-GB" b="1" dirty="0" smtClean="0">
                <a:solidFill>
                  <a:schemeClr val="accent6">
                    <a:lumMod val="50000"/>
                  </a:schemeClr>
                </a:solidFill>
              </a:rPr>
              <a:t/>
            </a:r>
            <a:br>
              <a:rPr lang="en-GB" b="1" dirty="0" smtClean="0">
                <a:solidFill>
                  <a:schemeClr val="accent6">
                    <a:lumMod val="50000"/>
                  </a:schemeClr>
                </a:solidFill>
              </a:rPr>
            </a:br>
            <a:r>
              <a:rPr lang="en-GB" b="1" dirty="0" smtClean="0">
                <a:solidFill>
                  <a:schemeClr val="accent6">
                    <a:lumMod val="50000"/>
                  </a:schemeClr>
                </a:solidFill>
              </a:rPr>
              <a:t>Engaging </a:t>
            </a:r>
            <a:r>
              <a:rPr lang="en-GB" b="1" dirty="0">
                <a:solidFill>
                  <a:schemeClr val="accent6">
                    <a:lumMod val="50000"/>
                  </a:schemeClr>
                </a:solidFill>
              </a:rPr>
              <a:t>the Whole Mind</a:t>
            </a:r>
            <a:endParaRPr lang="bg-BG" dirty="0">
              <a:solidFill>
                <a:schemeClr val="accent6">
                  <a:lumMod val="50000"/>
                </a:schemeClr>
              </a:solidFill>
            </a:endParaRPr>
          </a:p>
        </p:txBody>
      </p:sp>
      <p:sp>
        <p:nvSpPr>
          <p:cNvPr id="3" name="Контейнер за съдържание 2"/>
          <p:cNvSpPr>
            <a:spLocks noGrp="1"/>
          </p:cNvSpPr>
          <p:nvPr>
            <p:ph idx="1"/>
          </p:nvPr>
        </p:nvSpPr>
        <p:spPr>
          <a:xfrm>
            <a:off x="838200" y="1687131"/>
            <a:ext cx="10515600" cy="4343865"/>
          </a:xfrm>
        </p:spPr>
        <p:txBody>
          <a:bodyPr>
            <a:normAutofit lnSpcReduction="10000"/>
          </a:bodyPr>
          <a:lstStyle/>
          <a:p>
            <a:pPr marL="0" indent="0">
              <a:buNone/>
            </a:pPr>
            <a:r>
              <a:rPr lang="en-GB" dirty="0">
                <a:solidFill>
                  <a:schemeClr val="accent6">
                    <a:lumMod val="50000"/>
                  </a:schemeClr>
                </a:solidFill>
              </a:rPr>
              <a:t>Here are some steps that can be adopted by Learning Designers:</a:t>
            </a:r>
            <a:endParaRPr lang="bg-BG" dirty="0">
              <a:solidFill>
                <a:schemeClr val="accent6">
                  <a:lumMod val="50000"/>
                </a:schemeClr>
              </a:solidFill>
            </a:endParaRPr>
          </a:p>
          <a:p>
            <a:pPr lvl="0"/>
            <a:r>
              <a:rPr lang="en-GB" i="1" dirty="0">
                <a:solidFill>
                  <a:schemeClr val="accent6">
                    <a:lumMod val="50000"/>
                  </a:schemeClr>
                </a:solidFill>
              </a:rPr>
              <a:t>Use diverse multimedia resources: Incorporate videos, </a:t>
            </a:r>
            <a:r>
              <a:rPr lang="en-GB" i="1" dirty="0" err="1">
                <a:solidFill>
                  <a:schemeClr val="accent6">
                    <a:lumMod val="50000"/>
                  </a:schemeClr>
                </a:solidFill>
              </a:rPr>
              <a:t>infographics</a:t>
            </a:r>
            <a:r>
              <a:rPr lang="en-GB" i="1" dirty="0">
                <a:solidFill>
                  <a:schemeClr val="accent6">
                    <a:lumMod val="50000"/>
                  </a:schemeClr>
                </a:solidFill>
              </a:rPr>
              <a:t>, and podcasts to engage- different senses and accommodate various learning preferences.</a:t>
            </a:r>
            <a:endParaRPr lang="bg-BG" i="1" dirty="0">
              <a:solidFill>
                <a:schemeClr val="accent6">
                  <a:lumMod val="50000"/>
                </a:schemeClr>
              </a:solidFill>
            </a:endParaRPr>
          </a:p>
          <a:p>
            <a:pPr lvl="0"/>
            <a:r>
              <a:rPr lang="en-GB" i="1" dirty="0">
                <a:solidFill>
                  <a:schemeClr val="accent6">
                    <a:lumMod val="50000"/>
                  </a:schemeClr>
                </a:solidFill>
              </a:rPr>
              <a:t>Integrate interactive elements: Include clickable diagrams, simulations, and virtual reality experiences to actively engage learners and enhance information comprehension and retention.</a:t>
            </a:r>
            <a:endParaRPr lang="bg-BG" i="1" dirty="0">
              <a:solidFill>
                <a:schemeClr val="accent6">
                  <a:lumMod val="50000"/>
                </a:schemeClr>
              </a:solidFill>
            </a:endParaRPr>
          </a:p>
          <a:p>
            <a:pPr lvl="0"/>
            <a:r>
              <a:rPr lang="en-GB" i="1" dirty="0">
                <a:solidFill>
                  <a:schemeClr val="accent6">
                    <a:lumMod val="50000"/>
                  </a:schemeClr>
                </a:solidFill>
              </a:rPr>
              <a:t>Emphasize hands-on activities: Provide opportunities for learners to engage their senses through demonstrations experiment, and experiential learning reinforcing understanding and knowledge application. </a:t>
            </a:r>
            <a:endParaRPr lang="bg-BG" i="1" dirty="0">
              <a:solidFill>
                <a:schemeClr val="accent6">
                  <a:lumMod val="50000"/>
                </a:schemeClr>
              </a:solidFill>
            </a:endParaRPr>
          </a:p>
        </p:txBody>
      </p:sp>
    </p:spTree>
    <p:extLst>
      <p:ext uri="{BB962C8B-B14F-4D97-AF65-F5344CB8AC3E}">
        <p14:creationId xmlns="" xmlns:p14="http://schemas.microsoft.com/office/powerpoint/2010/main" val="2932616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GB" b="1" dirty="0" smtClean="0">
                <a:solidFill>
                  <a:schemeClr val="accent6">
                    <a:lumMod val="50000"/>
                  </a:schemeClr>
                </a:solidFill>
              </a:rPr>
              <a:t>Neuroscience in VET</a:t>
            </a:r>
            <a:endParaRPr lang="bg-BG" dirty="0"/>
          </a:p>
        </p:txBody>
      </p:sp>
      <p:sp>
        <p:nvSpPr>
          <p:cNvPr id="3" name="Контейнер за съдържание 2"/>
          <p:cNvSpPr>
            <a:spLocks noGrp="1"/>
          </p:cNvSpPr>
          <p:nvPr>
            <p:ph idx="1"/>
          </p:nvPr>
        </p:nvSpPr>
        <p:spPr/>
        <p:txBody>
          <a:bodyPr>
            <a:normAutofit fontScale="92500" lnSpcReduction="10000"/>
          </a:bodyPr>
          <a:lstStyle/>
          <a:p>
            <a:pPr marL="0" indent="0" algn="just">
              <a:lnSpc>
                <a:spcPct val="150000"/>
              </a:lnSpc>
              <a:buNone/>
            </a:pPr>
            <a:r>
              <a:rPr lang="en-GB" dirty="0">
                <a:solidFill>
                  <a:schemeClr val="accent6">
                    <a:lumMod val="50000"/>
                  </a:schemeClr>
                </a:solidFill>
              </a:rPr>
              <a:t>In conclusion, the intersection of adult learning and Neuroscience provides us with valuable insights and strategies to create impactful learning experiences. By understanding the unique characteristics of adult learners and harnessing the power of emotion, attention, neuroplasticity, spaced repetition, active learning and multi-sensory experiences, we can unlock their true potential. Principles of Brain Sciences to design learning programs empowers adults to acquire new knowledge, develop skills, and adapt to new challenges.</a:t>
            </a:r>
            <a:endParaRPr lang="bg-BG" dirty="0">
              <a:solidFill>
                <a:schemeClr val="accent6">
                  <a:lumMod val="50000"/>
                </a:schemeClr>
              </a:solidFill>
            </a:endParaRPr>
          </a:p>
          <a:p>
            <a:pPr marL="0" indent="0">
              <a:buNone/>
            </a:pPr>
            <a:endParaRPr lang="bg-BG" dirty="0"/>
          </a:p>
        </p:txBody>
      </p:sp>
    </p:spTree>
    <p:extLst>
      <p:ext uri="{BB962C8B-B14F-4D97-AF65-F5344CB8AC3E}">
        <p14:creationId xmlns="" xmlns:p14="http://schemas.microsoft.com/office/powerpoint/2010/main" val="366470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a:extLst>
              <a:ext uri="{FF2B5EF4-FFF2-40B4-BE49-F238E27FC236}">
                <a16:creationId xmlns="" xmlns:a16="http://schemas.microsoft.com/office/drawing/2014/main" id="{200B3D2B-613A-41BE-987D-E6A1324B456D}"/>
              </a:ext>
            </a:extLst>
          </p:cNvPr>
          <p:cNvSpPr txBox="1">
            <a:spLocks/>
          </p:cNvSpPr>
          <p:nvPr/>
        </p:nvSpPr>
        <p:spPr>
          <a:xfrm>
            <a:off x="5778320" y="1346490"/>
            <a:ext cx="6413680" cy="1944000"/>
          </a:xfrm>
          <a:prstGeom prst="rect">
            <a:avLst/>
          </a:prstGeom>
          <a:solidFill>
            <a:sysClr val="window" lastClr="FFFFFF"/>
          </a:solidFill>
          <a:effectLst/>
        </p:spPr>
        <p:txBody>
          <a:bodyPr vert="horz" lIns="180000" tIns="135000" rIns="252000" bIns="180000" rtlCol="0" anchor="t">
            <a:noAutofit/>
          </a:bodyPr>
          <a:lstStyle>
            <a:lvl1pPr algn="r" defTabSz="457200" rtl="0" eaLnBrk="1" latinLnBrk="0" hangingPunct="1">
              <a:spcBef>
                <a:spcPct val="0"/>
              </a:spcBef>
              <a:buNone/>
              <a:defRPr lang="en-ZA" sz="3600" b="1" kern="1200" cap="none" spc="-225" dirty="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MODULE</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5</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r>
            <a:b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b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New Methods &amp; Practices</a:t>
            </a:r>
            <a:endParaRPr kumimoji="0" lang="tr-TR" sz="4500" b="1" i="0" u="none" strike="noStrike" kern="1200" cap="none" spc="-225" normalizeH="0" baseline="0" noProof="0" dirty="0">
              <a:ln w="3175" cmpd="sng">
                <a:noFill/>
              </a:ln>
              <a:solidFill>
                <a:sysClr val="windowText" lastClr="000000"/>
              </a:solidFill>
              <a:effectLst/>
              <a:uLnTx/>
              <a:uFillTx/>
              <a:latin typeface="Calisto MT" pitchFamily="18" charset="0"/>
            </a:endParaRPr>
          </a:p>
        </p:txBody>
      </p:sp>
      <p:sp>
        <p:nvSpPr>
          <p:cNvPr id="6" name="Metin Yer Tutucusu 13">
            <a:extLst>
              <a:ext uri="{FF2B5EF4-FFF2-40B4-BE49-F238E27FC236}">
                <a16:creationId xmlns="" xmlns:a16="http://schemas.microsoft.com/office/drawing/2014/main" id="{F278402B-CA7D-4F5B-B3FA-ED74AB3CFB6C}"/>
              </a:ext>
            </a:extLst>
          </p:cNvPr>
          <p:cNvSpPr txBox="1">
            <a:spLocks/>
          </p:cNvSpPr>
          <p:nvPr/>
        </p:nvSpPr>
        <p:spPr>
          <a:xfrm>
            <a:off x="6053071" y="3858715"/>
            <a:ext cx="5543984" cy="1100565"/>
          </a:xfrm>
          <a:prstGeom prst="rect">
            <a:avLst/>
          </a:prstGeom>
          <a:solidFill>
            <a:sysClr val="windowText" lastClr="000000">
              <a:alpha val="80000"/>
            </a:sysClr>
          </a:solidFill>
        </p:spPr>
        <p:txBody>
          <a:bodyPr vert="horz" lIns="180000" tIns="180000" rIns="252000" bIns="180000" rtlCol="0" anchor="ctr">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1pPr>
            <a:lvl2pPr marL="200025"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2pPr>
            <a:lvl3pPr marL="40719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3pPr>
            <a:lvl4pPr marL="607219"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4pPr>
            <a:lvl5pPr marL="80724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2400" b="1" i="0" u="none" strike="noStrike" kern="1200" cap="none" spc="0" normalizeH="0" baseline="0" noProof="0" dirty="0" smtClean="0">
                <a:ln>
                  <a:noFill/>
                </a:ln>
                <a:solidFill>
                  <a:sysClr val="window" lastClr="FFFFFF"/>
                </a:solidFill>
                <a:effectLst/>
                <a:uLnTx/>
                <a:uFillTx/>
                <a:latin typeface="Calisto MT" pitchFamily="18" charset="0"/>
              </a:rPr>
              <a:t>THANK  YOU!</a:t>
            </a:r>
            <a:endParaRPr kumimoji="0" lang="tr-TR" sz="2400" b="1" i="0" u="none" strike="noStrike" kern="1200" cap="none" spc="0" normalizeH="0" baseline="0" noProof="0" dirty="0">
              <a:ln>
                <a:noFill/>
              </a:ln>
              <a:solidFill>
                <a:sysClr val="window" lastClr="FFFFFF"/>
              </a:solidFill>
              <a:effectLst/>
              <a:uLnTx/>
              <a:uFillTx/>
              <a:latin typeface="Calisto MT"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34011" y="1785540"/>
            <a:ext cx="4514850" cy="300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4380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dirty="0" smtClean="0">
                <a:solidFill>
                  <a:schemeClr val="accent6">
                    <a:lumMod val="50000"/>
                  </a:schemeClr>
                </a:solidFill>
                <a:latin typeface="Book Antiqua" pitchFamily="18" charset="0"/>
              </a:rPr>
              <a:t>WHAT IS NEUROSCIENCE?</a:t>
            </a:r>
            <a:endParaRPr lang="bg-BG" sz="3600" b="1" dirty="0">
              <a:solidFill>
                <a:schemeClr val="accent6">
                  <a:lumMod val="50000"/>
                </a:schemeClr>
              </a:solidFill>
              <a:latin typeface="Book Antiqua" pitchFamily="18" charset="0"/>
            </a:endParaRPr>
          </a:p>
        </p:txBody>
      </p:sp>
      <p:sp>
        <p:nvSpPr>
          <p:cNvPr id="3" name="Контейнер за съдържание 2"/>
          <p:cNvSpPr>
            <a:spLocks noGrp="1"/>
          </p:cNvSpPr>
          <p:nvPr>
            <p:ph idx="1"/>
          </p:nvPr>
        </p:nvSpPr>
        <p:spPr/>
        <p:txBody>
          <a:bodyPr/>
          <a:lstStyle/>
          <a:p>
            <a:pPr marL="0" indent="0">
              <a:buNone/>
            </a:pPr>
            <a:endParaRPr lang="en-US" dirty="0">
              <a:solidFill>
                <a:schemeClr val="accent6">
                  <a:lumMod val="50000"/>
                </a:schemeClr>
              </a:solidFill>
              <a:latin typeface="Book Antiqua" pitchFamily="18" charset="0"/>
            </a:endParaRPr>
          </a:p>
          <a:p>
            <a:pPr marL="0" indent="0" algn="just">
              <a:lnSpc>
                <a:spcPct val="150000"/>
              </a:lnSpc>
              <a:buNone/>
            </a:pPr>
            <a:r>
              <a:rPr lang="en-US" dirty="0" smtClean="0">
                <a:solidFill>
                  <a:schemeClr val="accent6">
                    <a:lumMod val="50000"/>
                  </a:schemeClr>
                </a:solidFill>
                <a:latin typeface="Book Antiqua" pitchFamily="18" charset="0"/>
              </a:rPr>
              <a:t>At its most basic, neuroscience is the study of the nervous system – from structure to function, development to degeneration, in health and in disease. It covers the whole nervous system, with a primary focus on the brain. Incredibly complex, our brains define who we are and what we do.</a:t>
            </a:r>
          </a:p>
          <a:p>
            <a:pPr marL="0" indent="0">
              <a:buNone/>
            </a:pPr>
            <a:endParaRPr lang="bg-BG" dirty="0">
              <a:solidFill>
                <a:schemeClr val="accent6">
                  <a:lumMod val="50000"/>
                </a:schemeClr>
              </a:solidFill>
              <a:latin typeface="Book Antiqua" pitchFamily="18" charset="0"/>
            </a:endParaRPr>
          </a:p>
        </p:txBody>
      </p:sp>
    </p:spTree>
    <p:extLst>
      <p:ext uri="{BB962C8B-B14F-4D97-AF65-F5344CB8AC3E}">
        <p14:creationId xmlns="" xmlns:p14="http://schemas.microsoft.com/office/powerpoint/2010/main" val="280172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dirty="0" smtClean="0">
                <a:solidFill>
                  <a:schemeClr val="accent6">
                    <a:lumMod val="50000"/>
                  </a:schemeClr>
                </a:solidFill>
                <a:latin typeface="Book Antiqua" pitchFamily="18" charset="0"/>
              </a:rPr>
              <a:t>What is educational neuroscience?</a:t>
            </a:r>
            <a:endParaRPr lang="bg-BG" sz="3600" b="1" dirty="0">
              <a:solidFill>
                <a:schemeClr val="accent6">
                  <a:lumMod val="50000"/>
                </a:schemeClr>
              </a:solidFill>
              <a:latin typeface="Book Antiqua" pitchFamily="18" charset="0"/>
            </a:endParaRPr>
          </a:p>
        </p:txBody>
      </p:sp>
      <p:sp>
        <p:nvSpPr>
          <p:cNvPr id="3" name="Контейнер за съдържание 2"/>
          <p:cNvSpPr>
            <a:spLocks noGrp="1"/>
          </p:cNvSpPr>
          <p:nvPr>
            <p:ph idx="1"/>
          </p:nvPr>
        </p:nvSpPr>
        <p:spPr/>
        <p:txBody>
          <a:bodyPr/>
          <a:lstStyle/>
          <a:p>
            <a:pPr marL="0" indent="0" algn="just" fontAlgn="base">
              <a:lnSpc>
                <a:spcPct val="150000"/>
              </a:lnSpc>
              <a:buNone/>
            </a:pPr>
            <a:r>
              <a:rPr lang="en-US" dirty="0" smtClean="0">
                <a:solidFill>
                  <a:schemeClr val="accent6">
                    <a:lumMod val="50000"/>
                  </a:schemeClr>
                </a:solidFill>
                <a:latin typeface="Book Antiqua" pitchFamily="18" charset="0"/>
              </a:rPr>
              <a:t>“</a:t>
            </a:r>
            <a:r>
              <a:rPr lang="en-US" i="1" dirty="0" smtClean="0">
                <a:solidFill>
                  <a:schemeClr val="accent6">
                    <a:lumMod val="50000"/>
                  </a:schemeClr>
                </a:solidFill>
                <a:latin typeface="Book Antiqua" pitchFamily="18" charset="0"/>
              </a:rPr>
              <a:t>Education is about enhancing learning, and neuroscience is about understanding the mental processes involved in learning. This common ground suggests a future in which educational practice can be transformed by science, just as medical practice was transformed by science about a century ago.” </a:t>
            </a:r>
            <a:r>
              <a:rPr lang="en-US" b="0" dirty="0" smtClean="0">
                <a:solidFill>
                  <a:schemeClr val="accent6">
                    <a:lumMod val="50000"/>
                  </a:schemeClr>
                </a:solidFill>
                <a:latin typeface="Book Antiqua" pitchFamily="18" charset="0"/>
              </a:rPr>
              <a:t>– Report by the Royal Society, UK, 2011</a:t>
            </a:r>
          </a:p>
          <a:p>
            <a:pPr marL="0" indent="0">
              <a:buNone/>
            </a:pPr>
            <a:endParaRPr lang="bg-BG" dirty="0">
              <a:solidFill>
                <a:schemeClr val="accent6">
                  <a:lumMod val="50000"/>
                </a:schemeClr>
              </a:solidFill>
              <a:latin typeface="Book Antiqua" pitchFamily="18" charset="0"/>
            </a:endParaRPr>
          </a:p>
        </p:txBody>
      </p:sp>
    </p:spTree>
    <p:extLst>
      <p:ext uri="{BB962C8B-B14F-4D97-AF65-F5344CB8AC3E}">
        <p14:creationId xmlns="" xmlns:p14="http://schemas.microsoft.com/office/powerpoint/2010/main" val="17173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dirty="0" smtClean="0">
                <a:solidFill>
                  <a:schemeClr val="accent6">
                    <a:lumMod val="50000"/>
                  </a:schemeClr>
                </a:solidFill>
                <a:latin typeface="Book Antiqua" pitchFamily="18" charset="0"/>
              </a:rPr>
              <a:t>Neuroscience &amp; Adult Learning</a:t>
            </a:r>
            <a:endParaRPr lang="bg-BG" sz="3600" b="1" dirty="0">
              <a:solidFill>
                <a:schemeClr val="accent6">
                  <a:lumMod val="50000"/>
                </a:schemeClr>
              </a:solidFill>
              <a:latin typeface="Book Antiqua"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06078" y="1433510"/>
            <a:ext cx="7169143" cy="4309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70016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5611" y="63499"/>
            <a:ext cx="7288213" cy="6729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0403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b="1" dirty="0" smtClean="0">
                <a:solidFill>
                  <a:schemeClr val="accent6">
                    <a:lumMod val="50000"/>
                  </a:schemeClr>
                </a:solidFill>
              </a:rPr>
              <a:t>How does the adult brain learn?</a:t>
            </a:r>
            <a:endParaRPr lang="bg-BG" b="1" dirty="0">
              <a:solidFill>
                <a:schemeClr val="accent6">
                  <a:lumMod val="50000"/>
                </a:schemeClr>
              </a:solidFill>
            </a:endParaRPr>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33750" y="1362075"/>
            <a:ext cx="5524500" cy="413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1383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1257612"/>
          </a:xfrm>
        </p:spPr>
        <p:txBody>
          <a:bodyPr>
            <a:normAutofit fontScale="90000"/>
          </a:bodyPr>
          <a:lstStyle/>
          <a:p>
            <a:r>
              <a:rPr lang="en-US" u="sng" dirty="0" smtClean="0"/>
              <a:t/>
            </a:r>
            <a:br>
              <a:rPr lang="en-US" u="sng" dirty="0" smtClean="0"/>
            </a:br>
            <a:r>
              <a:rPr lang="bg-BG" b="1" u="sng" dirty="0" smtClean="0">
                <a:solidFill>
                  <a:schemeClr val="accent6">
                    <a:lumMod val="50000"/>
                  </a:schemeClr>
                </a:solidFill>
              </a:rPr>
              <a:t>Let's </a:t>
            </a:r>
            <a:r>
              <a:rPr lang="bg-BG" b="1" u="sng" dirty="0" err="1">
                <a:solidFill>
                  <a:schemeClr val="accent6">
                    <a:lumMod val="50000"/>
                  </a:schemeClr>
                </a:solidFill>
              </a:rPr>
              <a:t>explore</a:t>
            </a:r>
            <a:r>
              <a:rPr lang="bg-BG" b="1" u="sng" dirty="0">
                <a:solidFill>
                  <a:schemeClr val="accent6">
                    <a:lumMod val="50000"/>
                  </a:schemeClr>
                </a:solidFill>
              </a:rPr>
              <a:t> </a:t>
            </a:r>
            <a:r>
              <a:rPr lang="bg-BG" b="1" u="sng" dirty="0" err="1">
                <a:solidFill>
                  <a:schemeClr val="accent6">
                    <a:lumMod val="50000"/>
                  </a:schemeClr>
                </a:solidFill>
              </a:rPr>
              <a:t>how</a:t>
            </a:r>
            <a:r>
              <a:rPr lang="bg-BG" b="1" u="sng" dirty="0">
                <a:solidFill>
                  <a:schemeClr val="accent6">
                    <a:lumMod val="50000"/>
                  </a:schemeClr>
                </a:solidFill>
              </a:rPr>
              <a:t> </a:t>
            </a:r>
            <a:r>
              <a:rPr lang="bg-BG" b="1" u="sng" dirty="0" err="1">
                <a:solidFill>
                  <a:schemeClr val="accent6">
                    <a:lumMod val="50000"/>
                  </a:schemeClr>
                </a:solidFill>
              </a:rPr>
              <a:t>Neuroscience</a:t>
            </a:r>
            <a:r>
              <a:rPr lang="bg-BG" b="1" u="sng" dirty="0">
                <a:solidFill>
                  <a:schemeClr val="accent6">
                    <a:lumMod val="50000"/>
                  </a:schemeClr>
                </a:solidFill>
              </a:rPr>
              <a:t> </a:t>
            </a:r>
            <a:r>
              <a:rPr lang="bg-BG" b="1" u="sng" dirty="0" err="1">
                <a:solidFill>
                  <a:schemeClr val="accent6">
                    <a:lumMod val="50000"/>
                  </a:schemeClr>
                </a:solidFill>
              </a:rPr>
              <a:t>can</a:t>
            </a:r>
            <a:r>
              <a:rPr lang="bg-BG" b="1" u="sng" dirty="0">
                <a:solidFill>
                  <a:schemeClr val="accent6">
                    <a:lumMod val="50000"/>
                  </a:schemeClr>
                </a:solidFill>
              </a:rPr>
              <a:t> </a:t>
            </a:r>
            <a:r>
              <a:rPr lang="en-US" b="1" u="sng" dirty="0" smtClean="0">
                <a:solidFill>
                  <a:schemeClr val="accent6">
                    <a:lumMod val="50000"/>
                  </a:schemeClr>
                </a:solidFill>
              </a:rPr>
              <a:t/>
            </a:r>
            <a:br>
              <a:rPr lang="en-US" b="1" u="sng" dirty="0" smtClean="0">
                <a:solidFill>
                  <a:schemeClr val="accent6">
                    <a:lumMod val="50000"/>
                  </a:schemeClr>
                </a:solidFill>
              </a:rPr>
            </a:br>
            <a:r>
              <a:rPr lang="bg-BG" b="1" u="sng" dirty="0" err="1" smtClean="0">
                <a:solidFill>
                  <a:schemeClr val="accent6">
                    <a:lumMod val="50000"/>
                  </a:schemeClr>
                </a:solidFill>
              </a:rPr>
              <a:t>enhance</a:t>
            </a:r>
            <a:r>
              <a:rPr lang="bg-BG" b="1" u="sng" dirty="0" smtClean="0">
                <a:solidFill>
                  <a:schemeClr val="accent6">
                    <a:lumMod val="50000"/>
                  </a:schemeClr>
                </a:solidFill>
              </a:rPr>
              <a:t> </a:t>
            </a:r>
            <a:r>
              <a:rPr lang="bg-BG" b="1" u="sng" dirty="0" err="1">
                <a:solidFill>
                  <a:schemeClr val="accent6">
                    <a:lumMod val="50000"/>
                  </a:schemeClr>
                </a:solidFill>
              </a:rPr>
              <a:t>the</a:t>
            </a:r>
            <a:r>
              <a:rPr lang="bg-BG" b="1" u="sng" dirty="0">
                <a:solidFill>
                  <a:schemeClr val="accent6">
                    <a:lumMod val="50000"/>
                  </a:schemeClr>
                </a:solidFill>
              </a:rPr>
              <a:t> </a:t>
            </a:r>
            <a:r>
              <a:rPr lang="bg-BG" b="1" u="sng" dirty="0" err="1">
                <a:solidFill>
                  <a:schemeClr val="accent6">
                    <a:lumMod val="50000"/>
                  </a:schemeClr>
                </a:solidFill>
              </a:rPr>
              <a:t>adult</a:t>
            </a:r>
            <a:r>
              <a:rPr lang="bg-BG" b="1" u="sng" dirty="0">
                <a:solidFill>
                  <a:schemeClr val="accent6">
                    <a:lumMod val="50000"/>
                  </a:schemeClr>
                </a:solidFill>
              </a:rPr>
              <a:t> </a:t>
            </a:r>
            <a:r>
              <a:rPr lang="bg-BG" b="1" u="sng" dirty="0" err="1">
                <a:solidFill>
                  <a:schemeClr val="accent6">
                    <a:lumMod val="50000"/>
                  </a:schemeClr>
                </a:solidFill>
              </a:rPr>
              <a:t>learning</a:t>
            </a:r>
            <a:r>
              <a:rPr lang="bg-BG" b="1" u="sng" dirty="0">
                <a:solidFill>
                  <a:schemeClr val="accent6">
                    <a:lumMod val="50000"/>
                  </a:schemeClr>
                </a:solidFill>
              </a:rPr>
              <a:t> </a:t>
            </a:r>
            <a:r>
              <a:rPr lang="bg-BG" b="1" u="sng" dirty="0" err="1">
                <a:solidFill>
                  <a:schemeClr val="accent6">
                    <a:lumMod val="50000"/>
                  </a:schemeClr>
                </a:solidFill>
              </a:rPr>
              <a:t>journey</a:t>
            </a:r>
            <a:r>
              <a:rPr lang="bg-BG" b="1" u="sng" dirty="0">
                <a:solidFill>
                  <a:schemeClr val="accent6">
                    <a:lumMod val="50000"/>
                  </a:schemeClr>
                </a:solidFill>
              </a:rPr>
              <a:t>:</a:t>
            </a:r>
            <a:r>
              <a:rPr lang="bg-BG" dirty="0"/>
              <a:t/>
            </a:r>
            <a:br>
              <a:rPr lang="bg-BG" dirty="0"/>
            </a:br>
            <a:endParaRPr lang="bg-BG" dirty="0"/>
          </a:p>
        </p:txBody>
      </p:sp>
      <p:sp>
        <p:nvSpPr>
          <p:cNvPr id="3" name="Контейнер за съдържание 2"/>
          <p:cNvSpPr>
            <a:spLocks noGrp="1"/>
          </p:cNvSpPr>
          <p:nvPr>
            <p:ph idx="1"/>
          </p:nvPr>
        </p:nvSpPr>
        <p:spPr>
          <a:xfrm>
            <a:off x="838200" y="2021983"/>
            <a:ext cx="10515600" cy="4009014"/>
          </a:xfrm>
        </p:spPr>
        <p:txBody>
          <a:bodyPr/>
          <a:lstStyle/>
          <a:p>
            <a:pPr marL="0" indent="0">
              <a:buNone/>
            </a:pPr>
            <a:endParaRPr lang="en-US" dirty="0" smtClean="0"/>
          </a:p>
          <a:p>
            <a:pPr marL="0" indent="0">
              <a:buNone/>
            </a:pPr>
            <a:r>
              <a:rPr lang="bg-BG" dirty="0" err="1" smtClean="0">
                <a:solidFill>
                  <a:schemeClr val="accent6">
                    <a:lumMod val="50000"/>
                  </a:schemeClr>
                </a:solidFill>
              </a:rPr>
              <a:t>Emotion</a:t>
            </a:r>
            <a:r>
              <a:rPr lang="bg-BG" dirty="0" smtClean="0">
                <a:solidFill>
                  <a:schemeClr val="accent6">
                    <a:lumMod val="50000"/>
                  </a:schemeClr>
                </a:solidFill>
              </a:rPr>
              <a:t> </a:t>
            </a:r>
            <a:r>
              <a:rPr lang="bg-BG" dirty="0" err="1">
                <a:solidFill>
                  <a:schemeClr val="accent6">
                    <a:lumMod val="50000"/>
                  </a:schemeClr>
                </a:solidFill>
              </a:rPr>
              <a:t>and</a:t>
            </a:r>
            <a:r>
              <a:rPr lang="bg-BG" dirty="0">
                <a:solidFill>
                  <a:schemeClr val="accent6">
                    <a:lumMod val="50000"/>
                  </a:schemeClr>
                </a:solidFill>
              </a:rPr>
              <a:t> </a:t>
            </a:r>
            <a:r>
              <a:rPr lang="bg-BG" dirty="0" err="1">
                <a:solidFill>
                  <a:schemeClr val="accent6">
                    <a:lumMod val="50000"/>
                  </a:schemeClr>
                </a:solidFill>
              </a:rPr>
              <a:t>Attention</a:t>
            </a:r>
            <a:r>
              <a:rPr lang="bg-BG" dirty="0">
                <a:solidFill>
                  <a:schemeClr val="accent6">
                    <a:lumMod val="50000"/>
                  </a:schemeClr>
                </a:solidFill>
              </a:rPr>
              <a:t>: </a:t>
            </a:r>
            <a:r>
              <a:rPr lang="bg-BG" dirty="0" err="1">
                <a:solidFill>
                  <a:schemeClr val="accent6">
                    <a:lumMod val="50000"/>
                  </a:schemeClr>
                </a:solidFill>
              </a:rPr>
              <a:t>The</a:t>
            </a:r>
            <a:r>
              <a:rPr lang="bg-BG" dirty="0">
                <a:solidFill>
                  <a:schemeClr val="accent6">
                    <a:lumMod val="50000"/>
                  </a:schemeClr>
                </a:solidFill>
              </a:rPr>
              <a:t> </a:t>
            </a:r>
            <a:r>
              <a:rPr lang="bg-BG" dirty="0" err="1">
                <a:solidFill>
                  <a:schemeClr val="accent6">
                    <a:lumMod val="50000"/>
                  </a:schemeClr>
                </a:solidFill>
              </a:rPr>
              <a:t>Gateway</a:t>
            </a:r>
            <a:r>
              <a:rPr lang="bg-BG" dirty="0">
                <a:solidFill>
                  <a:schemeClr val="accent6">
                    <a:lumMod val="50000"/>
                  </a:schemeClr>
                </a:solidFill>
              </a:rPr>
              <a:t> to </a:t>
            </a:r>
            <a:r>
              <a:rPr lang="bg-BG" dirty="0" err="1" smtClean="0">
                <a:solidFill>
                  <a:schemeClr val="accent6">
                    <a:lumMod val="50000"/>
                  </a:schemeClr>
                </a:solidFill>
              </a:rPr>
              <a:t>Engagement</a:t>
            </a:r>
            <a:endParaRPr lang="en-US" dirty="0" smtClean="0">
              <a:solidFill>
                <a:schemeClr val="accent6">
                  <a:lumMod val="50000"/>
                </a:schemeClr>
              </a:solidFill>
            </a:endParaRPr>
          </a:p>
          <a:p>
            <a:pPr marL="0" indent="0">
              <a:buNone/>
            </a:pPr>
            <a:endParaRPr lang="en-US" dirty="0">
              <a:solidFill>
                <a:schemeClr val="accent6">
                  <a:lumMod val="50000"/>
                </a:schemeClr>
              </a:solidFill>
            </a:endParaRPr>
          </a:p>
          <a:p>
            <a:pPr marL="0" indent="0">
              <a:buNone/>
            </a:pPr>
            <a:r>
              <a:rPr lang="bg-BG" i="1" dirty="0">
                <a:solidFill>
                  <a:schemeClr val="accent6">
                    <a:lumMod val="50000"/>
                  </a:schemeClr>
                </a:solidFill>
              </a:rPr>
              <a:t>“</a:t>
            </a:r>
            <a:r>
              <a:rPr lang="bg-BG" i="1" dirty="0" err="1">
                <a:solidFill>
                  <a:schemeClr val="accent6">
                    <a:lumMod val="50000"/>
                  </a:schemeClr>
                </a:solidFill>
              </a:rPr>
              <a:t>Emotion</a:t>
            </a:r>
            <a:r>
              <a:rPr lang="bg-BG" i="1" dirty="0">
                <a:solidFill>
                  <a:schemeClr val="accent6">
                    <a:lumMod val="50000"/>
                  </a:schemeClr>
                </a:solidFill>
              </a:rPr>
              <a:t> </a:t>
            </a:r>
            <a:r>
              <a:rPr lang="bg-BG" i="1" dirty="0" err="1">
                <a:solidFill>
                  <a:schemeClr val="accent6">
                    <a:lumMod val="50000"/>
                  </a:schemeClr>
                </a:solidFill>
              </a:rPr>
              <a:t>is</a:t>
            </a:r>
            <a:r>
              <a:rPr lang="bg-BG" i="1" dirty="0">
                <a:solidFill>
                  <a:schemeClr val="accent6">
                    <a:lumMod val="50000"/>
                  </a:schemeClr>
                </a:solidFill>
              </a:rPr>
              <a:t> </a:t>
            </a:r>
            <a:r>
              <a:rPr lang="bg-BG" i="1" dirty="0" err="1">
                <a:solidFill>
                  <a:schemeClr val="accent6">
                    <a:lumMod val="50000"/>
                  </a:schemeClr>
                </a:solidFill>
              </a:rPr>
              <a:t>the</a:t>
            </a:r>
            <a:r>
              <a:rPr lang="bg-BG" i="1" dirty="0">
                <a:solidFill>
                  <a:schemeClr val="accent6">
                    <a:lumMod val="50000"/>
                  </a:schemeClr>
                </a:solidFill>
              </a:rPr>
              <a:t> </a:t>
            </a:r>
            <a:r>
              <a:rPr lang="bg-BG" i="1" dirty="0" err="1">
                <a:solidFill>
                  <a:schemeClr val="accent6">
                    <a:lumMod val="50000"/>
                  </a:schemeClr>
                </a:solidFill>
              </a:rPr>
              <a:t>fast</a:t>
            </a:r>
            <a:r>
              <a:rPr lang="bg-BG" i="1" dirty="0">
                <a:solidFill>
                  <a:schemeClr val="accent6">
                    <a:lumMod val="50000"/>
                  </a:schemeClr>
                </a:solidFill>
              </a:rPr>
              <a:t> </a:t>
            </a:r>
            <a:r>
              <a:rPr lang="bg-BG" i="1" dirty="0" err="1">
                <a:solidFill>
                  <a:schemeClr val="accent6">
                    <a:lumMod val="50000"/>
                  </a:schemeClr>
                </a:solidFill>
              </a:rPr>
              <a:t>lane</a:t>
            </a:r>
            <a:r>
              <a:rPr lang="bg-BG" i="1" dirty="0">
                <a:solidFill>
                  <a:schemeClr val="accent6">
                    <a:lumMod val="50000"/>
                  </a:schemeClr>
                </a:solidFill>
              </a:rPr>
              <a:t> to </a:t>
            </a:r>
            <a:r>
              <a:rPr lang="bg-BG" i="1" dirty="0" err="1">
                <a:solidFill>
                  <a:schemeClr val="accent6">
                    <a:lumMod val="50000"/>
                  </a:schemeClr>
                </a:solidFill>
              </a:rPr>
              <a:t>the</a:t>
            </a:r>
            <a:r>
              <a:rPr lang="bg-BG" i="1" dirty="0">
                <a:solidFill>
                  <a:schemeClr val="accent6">
                    <a:lumMod val="50000"/>
                  </a:schemeClr>
                </a:solidFill>
              </a:rPr>
              <a:t> </a:t>
            </a:r>
            <a:r>
              <a:rPr lang="bg-BG" i="1" dirty="0" err="1">
                <a:solidFill>
                  <a:schemeClr val="accent6">
                    <a:lumMod val="50000"/>
                  </a:schemeClr>
                </a:solidFill>
              </a:rPr>
              <a:t>brain</a:t>
            </a:r>
            <a:r>
              <a:rPr lang="bg-BG" i="1" dirty="0">
                <a:solidFill>
                  <a:schemeClr val="accent6">
                    <a:lumMod val="50000"/>
                  </a:schemeClr>
                </a:solidFill>
              </a:rPr>
              <a:t>, </a:t>
            </a:r>
            <a:r>
              <a:rPr lang="bg-BG" i="1" dirty="0" err="1">
                <a:solidFill>
                  <a:schemeClr val="accent6">
                    <a:lumMod val="50000"/>
                  </a:schemeClr>
                </a:solidFill>
              </a:rPr>
              <a:t>and</a:t>
            </a:r>
            <a:r>
              <a:rPr lang="bg-BG" i="1" dirty="0">
                <a:solidFill>
                  <a:schemeClr val="accent6">
                    <a:lumMod val="50000"/>
                  </a:schemeClr>
                </a:solidFill>
              </a:rPr>
              <a:t> </a:t>
            </a:r>
            <a:r>
              <a:rPr lang="bg-BG" i="1" dirty="0" err="1">
                <a:solidFill>
                  <a:schemeClr val="accent6">
                    <a:lumMod val="50000"/>
                  </a:schemeClr>
                </a:solidFill>
              </a:rPr>
              <a:t>the</a:t>
            </a:r>
            <a:r>
              <a:rPr lang="bg-BG" i="1" dirty="0">
                <a:solidFill>
                  <a:schemeClr val="accent6">
                    <a:lumMod val="50000"/>
                  </a:schemeClr>
                </a:solidFill>
              </a:rPr>
              <a:t> </a:t>
            </a:r>
            <a:r>
              <a:rPr lang="bg-BG" i="1" dirty="0" err="1">
                <a:solidFill>
                  <a:schemeClr val="accent6">
                    <a:lumMod val="50000"/>
                  </a:schemeClr>
                </a:solidFill>
              </a:rPr>
              <a:t>attention</a:t>
            </a:r>
            <a:r>
              <a:rPr lang="bg-BG" i="1" dirty="0">
                <a:solidFill>
                  <a:schemeClr val="accent6">
                    <a:lumMod val="50000"/>
                  </a:schemeClr>
                </a:solidFill>
              </a:rPr>
              <a:t> </a:t>
            </a:r>
            <a:r>
              <a:rPr lang="bg-BG" i="1" dirty="0" err="1">
                <a:solidFill>
                  <a:schemeClr val="accent6">
                    <a:lumMod val="50000"/>
                  </a:schemeClr>
                </a:solidFill>
              </a:rPr>
              <a:t>in</a:t>
            </a:r>
            <a:r>
              <a:rPr lang="bg-BG" i="1" dirty="0">
                <a:solidFill>
                  <a:schemeClr val="accent6">
                    <a:lumMod val="50000"/>
                  </a:schemeClr>
                </a:solidFill>
              </a:rPr>
              <a:t> </a:t>
            </a:r>
            <a:r>
              <a:rPr lang="bg-BG" i="1" dirty="0" err="1">
                <a:solidFill>
                  <a:schemeClr val="accent6">
                    <a:lumMod val="50000"/>
                  </a:schemeClr>
                </a:solidFill>
              </a:rPr>
              <a:t>the</a:t>
            </a:r>
            <a:r>
              <a:rPr lang="bg-BG" i="1" dirty="0">
                <a:solidFill>
                  <a:schemeClr val="accent6">
                    <a:lumMod val="50000"/>
                  </a:schemeClr>
                </a:solidFill>
              </a:rPr>
              <a:t> </a:t>
            </a:r>
            <a:r>
              <a:rPr lang="bg-BG" i="1" dirty="0" err="1">
                <a:solidFill>
                  <a:schemeClr val="accent6">
                    <a:lumMod val="50000"/>
                  </a:schemeClr>
                </a:solidFill>
              </a:rPr>
              <a:t>toll</a:t>
            </a:r>
            <a:r>
              <a:rPr lang="bg-BG" i="1" dirty="0">
                <a:solidFill>
                  <a:schemeClr val="accent6">
                    <a:lumMod val="50000"/>
                  </a:schemeClr>
                </a:solidFill>
              </a:rPr>
              <a:t> </a:t>
            </a:r>
            <a:r>
              <a:rPr lang="bg-BG" i="1" dirty="0" err="1">
                <a:solidFill>
                  <a:schemeClr val="accent6">
                    <a:lumMod val="50000"/>
                  </a:schemeClr>
                </a:solidFill>
              </a:rPr>
              <a:t>booth</a:t>
            </a:r>
            <a:r>
              <a:rPr lang="bg-BG" dirty="0">
                <a:solidFill>
                  <a:schemeClr val="accent6">
                    <a:lumMod val="50000"/>
                  </a:schemeClr>
                </a:solidFill>
              </a:rPr>
              <a:t>”- John </a:t>
            </a:r>
            <a:r>
              <a:rPr lang="bg-BG" dirty="0" err="1">
                <a:solidFill>
                  <a:schemeClr val="accent6">
                    <a:lumMod val="50000"/>
                  </a:schemeClr>
                </a:solidFill>
              </a:rPr>
              <a:t>Medina</a:t>
            </a:r>
            <a:endParaRPr lang="bg-BG" dirty="0">
              <a:solidFill>
                <a:schemeClr val="accent6">
                  <a:lumMod val="50000"/>
                </a:schemeClr>
              </a:solidFill>
            </a:endParaRPr>
          </a:p>
        </p:txBody>
      </p:sp>
    </p:spTree>
    <p:extLst>
      <p:ext uri="{BB962C8B-B14F-4D97-AF65-F5344CB8AC3E}">
        <p14:creationId xmlns="" xmlns:p14="http://schemas.microsoft.com/office/powerpoint/2010/main" val="339323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1064429"/>
          </a:xfrm>
        </p:spPr>
        <p:txBody>
          <a:bodyPr>
            <a:normAutofit fontScale="90000"/>
          </a:bodyPr>
          <a:lstStyle/>
          <a:p>
            <a:r>
              <a:rPr lang="en-US" dirty="0" smtClean="0">
                <a:solidFill>
                  <a:schemeClr val="accent6">
                    <a:lumMod val="50000"/>
                  </a:schemeClr>
                </a:solidFill>
              </a:rPr>
              <a:t/>
            </a:r>
            <a:br>
              <a:rPr lang="en-US" dirty="0" smtClean="0">
                <a:solidFill>
                  <a:schemeClr val="accent6">
                    <a:lumMod val="50000"/>
                  </a:schemeClr>
                </a:solidFill>
              </a:rPr>
            </a:br>
            <a:r>
              <a:rPr lang="en-US" b="1" noProof="1" smtClean="0">
                <a:solidFill>
                  <a:schemeClr val="accent6">
                    <a:lumMod val="50000"/>
                  </a:schemeClr>
                </a:solidFill>
              </a:rPr>
              <a:t>Emotion and Attention: </a:t>
            </a:r>
            <a:br>
              <a:rPr lang="en-US" b="1" noProof="1" smtClean="0">
                <a:solidFill>
                  <a:schemeClr val="accent6">
                    <a:lumMod val="50000"/>
                  </a:schemeClr>
                </a:solidFill>
              </a:rPr>
            </a:br>
            <a:r>
              <a:rPr lang="en-US" b="1" noProof="1" smtClean="0">
                <a:solidFill>
                  <a:schemeClr val="accent6">
                    <a:lumMod val="50000"/>
                  </a:schemeClr>
                </a:solidFill>
              </a:rPr>
              <a:t>The Gateway to Engagement</a:t>
            </a:r>
            <a:r>
              <a:rPr lang="en-US" dirty="0">
                <a:solidFill>
                  <a:schemeClr val="accent6">
                    <a:lumMod val="50000"/>
                  </a:schemeClr>
                </a:solidFill>
              </a:rPr>
              <a:t/>
            </a:r>
            <a:br>
              <a:rPr lang="en-US" dirty="0">
                <a:solidFill>
                  <a:schemeClr val="accent6">
                    <a:lumMod val="50000"/>
                  </a:schemeClr>
                </a:solidFill>
              </a:rPr>
            </a:br>
            <a:endParaRPr lang="bg-BG" dirty="0"/>
          </a:p>
        </p:txBody>
      </p:sp>
      <p:sp>
        <p:nvSpPr>
          <p:cNvPr id="3" name="Контейнер за съдържание 2"/>
          <p:cNvSpPr>
            <a:spLocks noGrp="1"/>
          </p:cNvSpPr>
          <p:nvPr>
            <p:ph idx="1"/>
          </p:nvPr>
        </p:nvSpPr>
        <p:spPr>
          <a:xfrm>
            <a:off x="838200" y="1841679"/>
            <a:ext cx="10515600" cy="4189318"/>
          </a:xfrm>
        </p:spPr>
        <p:txBody>
          <a:bodyPr/>
          <a:lstStyle/>
          <a:p>
            <a:pPr lvl="0">
              <a:lnSpc>
                <a:spcPct val="150000"/>
              </a:lnSpc>
            </a:pPr>
            <a:r>
              <a:rPr lang="en-US" dirty="0" smtClean="0">
                <a:solidFill>
                  <a:schemeClr val="accent6">
                    <a:lumMod val="50000"/>
                  </a:schemeClr>
                </a:solidFill>
              </a:rPr>
              <a:t>Start sessions with compelling stories or personal anecdotes that resonates with learners and evokes emotional responses thereby building connection to the content.</a:t>
            </a:r>
          </a:p>
          <a:p>
            <a:pPr lvl="0">
              <a:lnSpc>
                <a:spcPct val="150000"/>
              </a:lnSpc>
            </a:pPr>
            <a:r>
              <a:rPr lang="en-US" dirty="0" smtClean="0">
                <a:solidFill>
                  <a:schemeClr val="accent6">
                    <a:lumMod val="50000"/>
                  </a:schemeClr>
                </a:solidFill>
              </a:rPr>
              <a:t>Incorporate moments of surprise, curiosity, or novelty throughout the learning experience to sustain learners' attention and curiosity</a:t>
            </a:r>
            <a:r>
              <a:rPr lang="bg-BG" dirty="0" smtClean="0">
                <a:solidFill>
                  <a:schemeClr val="accent6">
                    <a:lumMod val="50000"/>
                  </a:schemeClr>
                </a:solidFill>
              </a:rPr>
              <a:t>.</a:t>
            </a:r>
            <a:endParaRPr lang="bg-BG" dirty="0">
              <a:solidFill>
                <a:schemeClr val="accent6">
                  <a:lumMod val="50000"/>
                </a:schemeClr>
              </a:solidFill>
            </a:endParaRPr>
          </a:p>
          <a:p>
            <a:endParaRPr lang="bg-BG" dirty="0"/>
          </a:p>
        </p:txBody>
      </p:sp>
    </p:spTree>
    <p:extLst>
      <p:ext uri="{BB962C8B-B14F-4D97-AF65-F5344CB8AC3E}">
        <p14:creationId xmlns="" xmlns:p14="http://schemas.microsoft.com/office/powerpoint/2010/main" val="357297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b="1" dirty="0" smtClean="0">
                <a:solidFill>
                  <a:schemeClr val="accent6">
                    <a:lumMod val="50000"/>
                  </a:schemeClr>
                </a:solidFill>
              </a:rPr>
              <a:t>Spaced repetitions</a:t>
            </a:r>
            <a:r>
              <a:rPr lang="bg-BG" b="1" dirty="0" smtClean="0">
                <a:solidFill>
                  <a:schemeClr val="accent6">
                    <a:lumMod val="50000"/>
                  </a:schemeClr>
                </a:solidFill>
              </a:rPr>
              <a:t>: </a:t>
            </a:r>
            <a:r>
              <a:rPr lang="en-US" b="1" dirty="0">
                <a:solidFill>
                  <a:schemeClr val="accent6">
                    <a:lumMod val="50000"/>
                  </a:schemeClr>
                </a:solidFill>
              </a:rPr>
              <a:t/>
            </a:r>
            <a:br>
              <a:rPr lang="en-US" b="1" dirty="0">
                <a:solidFill>
                  <a:schemeClr val="accent6">
                    <a:lumMod val="50000"/>
                  </a:schemeClr>
                </a:solidFill>
              </a:rPr>
            </a:br>
            <a:r>
              <a:rPr lang="en-US" b="1" dirty="0" smtClean="0">
                <a:solidFill>
                  <a:schemeClr val="accent6">
                    <a:lumMod val="50000"/>
                  </a:schemeClr>
                </a:solidFill>
              </a:rPr>
              <a:t>Reinforcing the foundation</a:t>
            </a:r>
            <a:endParaRPr lang="bg-BG" dirty="0"/>
          </a:p>
        </p:txBody>
      </p:sp>
      <p:sp>
        <p:nvSpPr>
          <p:cNvPr id="3" name="Контейнер за съдържание 2"/>
          <p:cNvSpPr>
            <a:spLocks noGrp="1"/>
          </p:cNvSpPr>
          <p:nvPr>
            <p:ph idx="1"/>
          </p:nvPr>
        </p:nvSpPr>
        <p:spPr>
          <a:xfrm>
            <a:off x="838200" y="1687131"/>
            <a:ext cx="10515600" cy="4343865"/>
          </a:xfrm>
        </p:spPr>
        <p:txBody>
          <a:bodyPr/>
          <a:lstStyle/>
          <a:p>
            <a:pPr marL="0" indent="0">
              <a:buNone/>
            </a:pPr>
            <a:endParaRPr lang="en-US" dirty="0" smtClean="0"/>
          </a:p>
          <a:p>
            <a:pPr marL="0" indent="0">
              <a:lnSpc>
                <a:spcPct val="150000"/>
              </a:lnSpc>
              <a:buNone/>
            </a:pPr>
            <a:r>
              <a:rPr lang="bg-BG" i="1" dirty="0" smtClean="0">
                <a:solidFill>
                  <a:schemeClr val="accent6">
                    <a:lumMod val="50000"/>
                  </a:schemeClr>
                </a:solidFill>
                <a:latin typeface="Book Antiqua" pitchFamily="18" charset="0"/>
              </a:rPr>
              <a:t>“</a:t>
            </a:r>
            <a:r>
              <a:rPr lang="en-US" i="1" dirty="0" smtClean="0">
                <a:solidFill>
                  <a:schemeClr val="accent6">
                    <a:lumMod val="50000"/>
                  </a:schemeClr>
                </a:solidFill>
                <a:latin typeface="Book Antiqua" pitchFamily="18" charset="0"/>
              </a:rPr>
              <a:t>Repetition is the key to learning, and spaced repetition is the key to remembering"</a:t>
            </a:r>
            <a:r>
              <a:rPr lang="en-US" dirty="0" smtClean="0">
                <a:solidFill>
                  <a:schemeClr val="accent6">
                    <a:lumMod val="50000"/>
                  </a:schemeClr>
                </a:solidFill>
                <a:latin typeface="Book Antiqua" pitchFamily="18" charset="0"/>
              </a:rPr>
              <a:t> - Patrick Allan</a:t>
            </a:r>
            <a:r>
              <a:rPr lang="bg-BG" dirty="0" smtClean="0">
                <a:solidFill>
                  <a:schemeClr val="accent6">
                    <a:lumMod val="50000"/>
                  </a:schemeClr>
                </a:solidFill>
                <a:latin typeface="Book Antiqua" pitchFamily="18" charset="0"/>
              </a:rPr>
              <a:t>.</a:t>
            </a:r>
            <a:endParaRPr lang="bg-BG" dirty="0">
              <a:solidFill>
                <a:schemeClr val="accent6">
                  <a:lumMod val="50000"/>
                </a:schemeClr>
              </a:solidFill>
              <a:latin typeface="Book Antiqua" pitchFamily="18" charset="0"/>
            </a:endParaRPr>
          </a:p>
        </p:txBody>
      </p:sp>
    </p:spTree>
    <p:extLst>
      <p:ext uri="{BB962C8B-B14F-4D97-AF65-F5344CB8AC3E}">
        <p14:creationId xmlns="" xmlns:p14="http://schemas.microsoft.com/office/powerpoint/2010/main" val="2671773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1201</TotalTime>
  <Words>1766</Words>
  <Application>Microsoft Office PowerPoint</Application>
  <PresentationFormat>Custom</PresentationFormat>
  <Paragraphs>90</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WHAT IS NEUROSCIENCE?</vt:lpstr>
      <vt:lpstr>What is educational neuroscience?</vt:lpstr>
      <vt:lpstr>Neuroscience &amp; Adult Learning</vt:lpstr>
      <vt:lpstr>Slide 5</vt:lpstr>
      <vt:lpstr>How does the adult brain learn?</vt:lpstr>
      <vt:lpstr> Let's explore how Neuroscience can  enhance the adult learning journey: </vt:lpstr>
      <vt:lpstr> Emotion and Attention:  The Gateway to Engagement </vt:lpstr>
      <vt:lpstr>Spaced repetitions:  Reinforcing the foundation</vt:lpstr>
      <vt:lpstr>Spaced repetitions:  Reinforcing the foundation</vt:lpstr>
      <vt:lpstr>Neuroplasticity:  The Power of Adaptability</vt:lpstr>
      <vt:lpstr>Neuroplasticity:  The Power of Adaptability</vt:lpstr>
      <vt:lpstr>Active Learning and Application:  Making Knowledge Meaningful</vt:lpstr>
      <vt:lpstr>Active Learning and Application:  Making Knowledge Meaningful</vt:lpstr>
      <vt:lpstr>Multi-Sensory Learning:  Engaging the Whole Mind</vt:lpstr>
      <vt:lpstr>Multi-Sensory Learning:  Engaging the Whole Mind</vt:lpstr>
      <vt:lpstr>Neuroscience in VET</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User</cp:lastModifiedBy>
  <cp:revision>100</cp:revision>
  <dcterms:created xsi:type="dcterms:W3CDTF">2023-03-13T11:10:08Z</dcterms:created>
  <dcterms:modified xsi:type="dcterms:W3CDTF">2024-01-17T09:39:00Z</dcterms:modified>
</cp:coreProperties>
</file>