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24" autoAdjust="0"/>
  </p:normalViewPr>
  <p:slideViewPr>
    <p:cSldViewPr snapToGrid="0">
      <p:cViewPr varScale="1">
        <p:scale>
          <a:sx n="69" d="100"/>
          <a:sy n="69" d="100"/>
        </p:scale>
        <p:origin x="-768" y="-102"/>
      </p:cViewPr>
      <p:guideLst>
        <p:guide orient="horz" pos="2160"/>
        <p:guide pos="3840"/>
      </p:guideLst>
    </p:cSldViewPr>
  </p:slideViewPr>
  <p:outlineViewPr>
    <p:cViewPr>
      <p:scale>
        <a:sx n="33" d="100"/>
        <a:sy n="33" d="100"/>
      </p:scale>
      <p:origin x="48" y="1621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AA6F8-B077-4366-BEB3-B1F00A4730FD}" type="datetimeFigureOut">
              <a:rPr lang="bg-BG" smtClean="0"/>
              <a:pPr/>
              <a:t>17.1.2024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833CB-951D-43B2-BECB-DA1AEAB1DFF4}" type="slidenum">
              <a:rPr lang="bg-BG" smtClean="0"/>
              <a:pPr/>
              <a:t>‹#›</a:t>
            </a:fld>
            <a:endParaRPr lang="bg-BG"/>
          </a:p>
        </p:txBody>
      </p:sp>
    </p:spTree>
    <p:extLst>
      <p:ext uri="{BB962C8B-B14F-4D97-AF65-F5344CB8AC3E}">
        <p14:creationId xmlns:p14="http://schemas.microsoft.com/office/powerpoint/2010/main" xmlns="" val="359177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ata.consilium.europa.eu/doc/document/ST-9237-2022-INIT/e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ec.europa.eu/document/proposal-for-a-council-recommendation-on-a-european-approach-to-micro-credentials-for-lifelong-learning-and-employability?"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ducation.ec.europa.eu/document/achieving-the-european-education-area-by-2025-communication?" TargetMode="External"/><Relationship Id="rId4" Type="http://schemas.openxmlformats.org/officeDocument/2006/relationships/hyperlink" Target="https://op.europa.eu/webpub/empl/european-pillar-of-social-rights/e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uropa.eu/europass/en/europass-certificate-supplement-stakeholder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uropa.eu/europass/en/stakeholders/education-and-training/mobility-documen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uropa.eu/europass/eportfolio/screen/skills-intelligence?lang=e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uropa.eu/europass/en/skills-intelligence-and-europas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ngle-market-economy.ec.europa.eu/single-market/services/free-movement-professionals/recognition-professional-qualifications-practice/general-system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docsroom/documents/15033/attachments/1/transla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a:t>
            </a:fld>
            <a:endParaRPr lang="bg-BG"/>
          </a:p>
        </p:txBody>
      </p:sp>
    </p:spTree>
    <p:extLst>
      <p:ext uri="{BB962C8B-B14F-4D97-AF65-F5344CB8AC3E}">
        <p14:creationId xmlns:p14="http://schemas.microsoft.com/office/powerpoint/2010/main" xmlns="" val="26124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 16 June 2022, the Council of the European Union (EU) adopted a </a:t>
            </a:r>
            <a:r>
              <a:rPr lang="en-GB" sz="1200" u="sng" kern="1200" dirty="0" smtClean="0">
                <a:solidFill>
                  <a:schemeClr val="tx1"/>
                </a:solidFill>
                <a:effectLst/>
                <a:latin typeface="+mn-lt"/>
                <a:ea typeface="+mn-ea"/>
                <a:cs typeface="+mn-cs"/>
                <a:hlinkClick r:id="rId3"/>
              </a:rPr>
              <a:t>Recommendation on a European approach to micro-credentials for lifelong learning and employability</a:t>
            </a:r>
            <a:r>
              <a:rPr lang="en-GB" sz="1200" kern="1200" dirty="0" smtClean="0">
                <a:solidFill>
                  <a:schemeClr val="tx1"/>
                </a:solidFill>
                <a:effectLst/>
                <a:latin typeface="+mn-lt"/>
                <a:ea typeface="+mn-ea"/>
                <a:cs typeface="+mn-cs"/>
              </a:rPr>
              <a:t>. The Recommendation seeks to support the development, implementation and recognition of micro-credentials across institutions, businesses, sectors and borders.</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effective culture of lifelong learning is key to ensuring that everyone has the knowledge, skills and competences they need to thrive in their personal and professional lives.</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Micro-credentials certify the learning outcomes of short-term learning experiences, for example a short course or training. They offer a flexible, targeted way to help people develop the knowledge, skills and competences they need for their personal and professional development.</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Shorter forms of learning opportunities than traditional qualifications, such as micro-credentials, are being developed rapidly across Europe and around the world. These opportunities are made available by a wide variety of public and private providers in response to the demand for more flexible, learner-centred forms of education and training. They also have the potential to offer education and training opportunities to a wider range of learners, including disadvantaged and vulnerable groups.</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without common standards ensuring their quality, transparency, cross-border comparability, recognition and portability, micro-credentials cannot reach their full potential.</a:t>
            </a:r>
            <a:endParaRPr lang="bg-BG" sz="1200" kern="1200" dirty="0" smtClean="0">
              <a:solidFill>
                <a:schemeClr val="tx1"/>
              </a:solidFill>
              <a:effectLst/>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10</a:t>
            </a:fld>
            <a:endParaRPr lang="bg-BG"/>
          </a:p>
        </p:txBody>
      </p:sp>
    </p:spTree>
    <p:extLst>
      <p:ext uri="{BB962C8B-B14F-4D97-AF65-F5344CB8AC3E}">
        <p14:creationId xmlns:p14="http://schemas.microsoft.com/office/powerpoint/2010/main" xmlns="" val="8903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Building trust and flexibility</a:t>
            </a:r>
            <a:endParaRPr lang="bg-BG"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Council Recommendation aims to</a:t>
            </a:r>
            <a:endParaRPr lang="bg-BG"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enable individuals to acquire, update and improve the knowledge, skills and competences</a:t>
            </a:r>
            <a:r>
              <a:rPr lang="en-GB" sz="1200" kern="1200" dirty="0" smtClean="0">
                <a:solidFill>
                  <a:schemeClr val="tx1"/>
                </a:solidFill>
                <a:effectLst/>
                <a:latin typeface="+mn-lt"/>
                <a:ea typeface="+mn-ea"/>
                <a:cs typeface="+mn-cs"/>
              </a:rPr>
              <a:t> they need to thrive in an evolving labour market and society, to benefit fully from a socially fair recovery and just transitions to the green and digital economy and to be better equipped to deal with current and future challenges</a:t>
            </a:r>
            <a:endParaRPr lang="bg-BG"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support the </a:t>
            </a:r>
            <a:r>
              <a:rPr lang="en-GB" sz="1200" b="1" kern="1200" dirty="0" smtClean="0">
                <a:solidFill>
                  <a:schemeClr val="tx1"/>
                </a:solidFill>
                <a:effectLst/>
                <a:latin typeface="+mn-lt"/>
                <a:ea typeface="+mn-ea"/>
                <a:cs typeface="+mn-cs"/>
              </a:rPr>
              <a:t>preparedness of micro-credential</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providers</a:t>
            </a:r>
            <a:r>
              <a:rPr lang="en-GB" sz="1200" kern="1200" dirty="0" smtClean="0">
                <a:solidFill>
                  <a:schemeClr val="tx1"/>
                </a:solidFill>
                <a:effectLst/>
                <a:latin typeface="+mn-lt"/>
                <a:ea typeface="+mn-ea"/>
                <a:cs typeface="+mn-cs"/>
              </a:rPr>
              <a:t> to enhance the quality, transparency and flexibility of their learning offer to empower individuals to forge personalised learning and career pathways</a:t>
            </a:r>
            <a:endParaRPr lang="bg-BG"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foster inclusiveness, access and equal opportunities</a:t>
            </a:r>
            <a:r>
              <a:rPr lang="en-GB" sz="1200" kern="1200" dirty="0" smtClean="0">
                <a:solidFill>
                  <a:schemeClr val="tx1"/>
                </a:solidFill>
                <a:effectLst/>
                <a:latin typeface="+mn-lt"/>
                <a:ea typeface="+mn-ea"/>
                <a:cs typeface="+mn-cs"/>
              </a:rPr>
              <a:t>, and contribute to the achievement of resilience, social fairness and prosperity for all, in a context of demographic change and throughout all phases of economic cycles</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Recommendation provides building blocks including a definition, standard elements for describing micro-credentials, and principles for designing and issuing micro-credentials.</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 result, micro-credentials can be developed, used and compared in a coherent way among Member States, stakeholders and different providers (from education and training institutions to private companies) across different sectors, fields and borders. It will support the building of trust in micro-credentials across Europe.</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Recommendation will support the development and uptake of high-quality and transparent micro-credentials and outlines key areas for action in this field in education and training and labour markets policies. This will enable people to learn new skills in a tailored way, inclusive for all.</a:t>
            </a:r>
            <a:endParaRPr lang="bg-BG"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European approach to micro-credentials is a key component of the Commission’s vision to achieve a European Education Area by 2025.</a:t>
            </a:r>
            <a:endParaRPr lang="bg-BG" sz="1200" kern="1200" dirty="0" smtClean="0">
              <a:solidFill>
                <a:schemeClr val="tx1"/>
              </a:solidFill>
              <a:effectLst/>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11</a:t>
            </a:fld>
            <a:endParaRPr lang="bg-BG"/>
          </a:p>
        </p:txBody>
      </p:sp>
    </p:spTree>
    <p:extLst>
      <p:ext uri="{BB962C8B-B14F-4D97-AF65-F5344CB8AC3E}">
        <p14:creationId xmlns:p14="http://schemas.microsoft.com/office/powerpoint/2010/main" xmlns="" val="89039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Commission support for micro-credentials ecosystems</a:t>
            </a:r>
            <a:endParaRPr lang="bg-BG"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Commission will support the implementation of the Recommendation by</a:t>
            </a:r>
            <a:endParaRPr lang="bg-BG" sz="1200" b="1"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fostering dialogue on how to use and adapt existing EU tools and services to support the development of micro-credentials by all types of providers</a:t>
            </a:r>
            <a:endParaRPr lang="bg-BG"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supporting the sharing of information and promoting best practices</a:t>
            </a:r>
            <a:endParaRPr lang="bg-BG"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exploring how the </a:t>
            </a:r>
            <a:r>
              <a:rPr lang="en-GB" sz="1200" kern="1200" dirty="0" err="1" smtClean="0">
                <a:solidFill>
                  <a:schemeClr val="tx1"/>
                </a:solidFill>
                <a:effectLst/>
                <a:latin typeface="+mn-lt"/>
                <a:ea typeface="+mn-ea"/>
                <a:cs typeface="+mn-cs"/>
              </a:rPr>
              <a:t>Europass</a:t>
            </a:r>
            <a:r>
              <a:rPr lang="en-GB" sz="1200" kern="1200" dirty="0" smtClean="0">
                <a:solidFill>
                  <a:schemeClr val="tx1"/>
                </a:solidFill>
                <a:effectLst/>
                <a:latin typeface="+mn-lt"/>
                <a:ea typeface="+mn-ea"/>
                <a:cs typeface="+mn-cs"/>
              </a:rPr>
              <a:t> platform could support the technical implementation of the Recommendation</a:t>
            </a:r>
            <a:endParaRPr lang="bg-BG"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providing funding support through the Erasmus+ programme</a:t>
            </a:r>
            <a:endParaRPr lang="bg-BG"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Background</a:t>
            </a:r>
            <a:endParaRPr lang="bg-BG"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Recommendation is based on a </a:t>
            </a:r>
            <a:r>
              <a:rPr lang="en-GB" sz="1200" u="sng" kern="1200" dirty="0" smtClean="0">
                <a:solidFill>
                  <a:schemeClr val="tx1"/>
                </a:solidFill>
                <a:effectLst/>
                <a:latin typeface="+mn-lt"/>
                <a:ea typeface="+mn-ea"/>
                <a:cs typeface="+mn-cs"/>
                <a:hlinkClick r:id="rId3"/>
              </a:rPr>
              <a:t>proposal</a:t>
            </a:r>
            <a:r>
              <a:rPr lang="en-GB" sz="1200" kern="1200" dirty="0" smtClean="0">
                <a:solidFill>
                  <a:schemeClr val="tx1"/>
                </a:solidFill>
                <a:effectLst/>
                <a:latin typeface="+mn-lt"/>
                <a:ea typeface="+mn-ea"/>
                <a:cs typeface="+mn-cs"/>
              </a:rPr>
              <a:t> put forward by the Commission on 10 December 2021, building on a wide consultation and evidence-gathering exercises. The Recommendation on a European approach to micro-credentials was adopted alongside another proposal on individual learning accounts on 16 June 2022.</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Both proposals were part of the twelve flagship actions announced in the European Skills Agenda (July 2020).</a:t>
            </a:r>
            <a:endParaRPr lang="bg-BG"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Micro-credentials also feature in the </a:t>
            </a:r>
            <a:r>
              <a:rPr lang="en-GB" sz="1200" u="sng" kern="1200" dirty="0" smtClean="0">
                <a:solidFill>
                  <a:schemeClr val="tx1"/>
                </a:solidFill>
                <a:effectLst/>
                <a:latin typeface="+mn-lt"/>
                <a:ea typeface="+mn-ea"/>
                <a:cs typeface="+mn-cs"/>
                <a:hlinkClick r:id="rId4"/>
              </a:rPr>
              <a:t>European Pillar of Social Rights Action Plan</a:t>
            </a:r>
            <a:r>
              <a:rPr lang="en-GB" sz="1200" kern="1200" dirty="0" smtClean="0">
                <a:solidFill>
                  <a:schemeClr val="tx1"/>
                </a:solidFill>
                <a:effectLst/>
                <a:latin typeface="+mn-lt"/>
                <a:ea typeface="+mn-ea"/>
                <a:cs typeface="+mn-cs"/>
              </a:rPr>
              <a:t> (March 2021) and the </a:t>
            </a:r>
            <a:r>
              <a:rPr lang="en-GB" sz="1200" u="sng" kern="1200" dirty="0" smtClean="0">
                <a:solidFill>
                  <a:schemeClr val="tx1"/>
                </a:solidFill>
                <a:effectLst/>
                <a:latin typeface="+mn-lt"/>
                <a:ea typeface="+mn-ea"/>
                <a:cs typeface="+mn-cs"/>
                <a:hlinkClick r:id="rId5"/>
              </a:rPr>
              <a:t>Commission Communication on achieving the European Education Area by 2025</a:t>
            </a:r>
            <a:r>
              <a:rPr lang="en-GB" sz="1200" kern="1200" dirty="0" smtClean="0">
                <a:solidFill>
                  <a:schemeClr val="tx1"/>
                </a:solidFill>
                <a:effectLst/>
                <a:latin typeface="+mn-lt"/>
                <a:ea typeface="+mn-ea"/>
                <a:cs typeface="+mn-cs"/>
              </a:rPr>
              <a:t> (September 2020).</a:t>
            </a:r>
            <a:endParaRPr lang="bg-BG" sz="1200" kern="1200" dirty="0" smtClean="0">
              <a:solidFill>
                <a:schemeClr val="tx1"/>
              </a:solidFill>
              <a:effectLst/>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12</a:t>
            </a:fld>
            <a:endParaRPr lang="bg-BG"/>
          </a:p>
        </p:txBody>
      </p:sp>
    </p:spTree>
    <p:extLst>
      <p:ext uri="{BB962C8B-B14F-4D97-AF65-F5344CB8AC3E}">
        <p14:creationId xmlns:p14="http://schemas.microsoft.com/office/powerpoint/2010/main" xmlns="" val="8903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b="1" kern="1200" dirty="0" smtClean="0">
                <a:solidFill>
                  <a:schemeClr val="tx1"/>
                </a:solidFill>
                <a:effectLst/>
                <a:latin typeface="+mn-lt"/>
                <a:ea typeface="+mn-ea"/>
                <a:cs typeface="+mn-cs"/>
              </a:rPr>
              <a:t>The European tool to manage career and studies</a:t>
            </a:r>
          </a:p>
          <a:p>
            <a:r>
              <a:rPr lang="bg-BG" sz="1200" kern="1200" dirty="0" smtClean="0">
                <a:solidFill>
                  <a:schemeClr val="tx1"/>
                </a:solidFill>
                <a:effectLst/>
                <a:latin typeface="+mn-lt"/>
                <a:ea typeface="+mn-ea"/>
                <a:cs typeface="+mn-cs"/>
              </a:rPr>
              <a:t>Europass is a multilingual tool that will enable your students or prospective students to document all their skills, qualifications and experience in one place. Europass users can create a personal profile, in a secure online tool, to identify their goals and keep track of all of their learning and achievements.</a:t>
            </a:r>
          </a:p>
          <a:p>
            <a:r>
              <a:rPr lang="bg-BG" sz="1200" kern="1200" dirty="0" smtClean="0">
                <a:solidFill>
                  <a:schemeClr val="tx1"/>
                </a:solidFill>
                <a:effectLst/>
                <a:latin typeface="+mn-lt"/>
                <a:ea typeface="+mn-ea"/>
                <a:cs typeface="+mn-cs"/>
              </a:rPr>
              <a:t>Students can also use the profile during their studies to keep a record of their projects, achievements and progress.</a:t>
            </a:r>
          </a:p>
          <a:p>
            <a:r>
              <a:rPr lang="bg-BG" sz="1200" kern="1200" dirty="0" smtClean="0">
                <a:solidFill>
                  <a:schemeClr val="tx1"/>
                </a:solidFill>
                <a:effectLst/>
                <a:latin typeface="+mn-lt"/>
                <a:ea typeface="+mn-ea"/>
                <a:cs typeface="+mn-cs"/>
              </a:rPr>
              <a:t>Prospective students can share their profile, CVs and other documents via Europass to clearly communicate their skills, qualifications and experience to you.</a:t>
            </a:r>
          </a:p>
          <a:p>
            <a:r>
              <a:rPr lang="bg-BG" sz="1200" kern="1200" dirty="0" smtClean="0">
                <a:solidFill>
                  <a:schemeClr val="tx1"/>
                </a:solidFill>
                <a:effectLst/>
                <a:latin typeface="+mn-lt"/>
                <a:ea typeface="+mn-ea"/>
                <a:cs typeface="+mn-cs"/>
              </a:rPr>
              <a:t>Europass also offers a number of other tools to help your students to communicate their skills and qualifications:</a:t>
            </a:r>
          </a:p>
          <a:p>
            <a:pPr lvl="0"/>
            <a:r>
              <a:rPr lang="bg-BG" sz="1200" kern="1200" dirty="0" smtClean="0">
                <a:solidFill>
                  <a:schemeClr val="tx1"/>
                </a:solidFill>
                <a:effectLst/>
                <a:latin typeface="+mn-lt"/>
                <a:ea typeface="+mn-ea"/>
                <a:cs typeface="+mn-cs"/>
              </a:rPr>
              <a:t>The </a:t>
            </a:r>
            <a:r>
              <a:rPr lang="bg-BG" sz="1200" b="1" kern="1200" dirty="0" smtClean="0">
                <a:solidFill>
                  <a:schemeClr val="tx1"/>
                </a:solidFill>
                <a:effectLst/>
                <a:latin typeface="+mn-lt"/>
                <a:ea typeface="+mn-ea"/>
                <a:cs typeface="+mn-cs"/>
                <a:hlinkClick r:id="rId3"/>
              </a:rPr>
              <a:t>Europass Certificate Supplement</a:t>
            </a:r>
            <a:r>
              <a:rPr lang="bg-BG" sz="1200" kern="1200" dirty="0" smtClean="0">
                <a:solidFill>
                  <a:schemeClr val="tx1"/>
                </a:solidFill>
                <a:effectLst/>
                <a:latin typeface="+mn-lt"/>
                <a:ea typeface="+mn-ea"/>
                <a:cs typeface="+mn-cs"/>
              </a:rPr>
              <a:t> is issued by vocational education and training (VET) institutions and offers helpful information on your vocational qualifications (e.g. grades, achievements, institution) in a standard format.</a:t>
            </a:r>
          </a:p>
          <a:p>
            <a:pPr lvl="0"/>
            <a:r>
              <a:rPr lang="bg-BG" sz="1200" kern="1200" dirty="0" smtClean="0">
                <a:solidFill>
                  <a:schemeClr val="tx1"/>
                </a:solidFill>
                <a:effectLst/>
                <a:latin typeface="+mn-lt"/>
                <a:ea typeface="+mn-ea"/>
                <a:cs typeface="+mn-cs"/>
              </a:rPr>
              <a:t>The </a:t>
            </a:r>
            <a:r>
              <a:rPr lang="bg-BG" sz="1200" b="1" kern="1200" dirty="0" smtClean="0">
                <a:solidFill>
                  <a:schemeClr val="tx1"/>
                </a:solidFill>
                <a:effectLst/>
                <a:latin typeface="+mn-lt"/>
                <a:ea typeface="+mn-ea"/>
                <a:cs typeface="+mn-cs"/>
                <a:hlinkClick r:id="rId4"/>
              </a:rPr>
              <a:t>Europass Mobility</a:t>
            </a:r>
            <a:r>
              <a:rPr lang="bg-BG" sz="1200" kern="1200" dirty="0" smtClean="0">
                <a:solidFill>
                  <a:schemeClr val="tx1"/>
                </a:solidFill>
                <a:effectLst/>
                <a:latin typeface="+mn-lt"/>
                <a:ea typeface="+mn-ea"/>
                <a:cs typeface="+mn-cs"/>
              </a:rPr>
              <a:t> describes international experiences and skills developed while students are studying, working or volunteering abroad.</a:t>
            </a:r>
          </a:p>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13</a:t>
            </a:fld>
            <a:endParaRPr lang="bg-BG"/>
          </a:p>
        </p:txBody>
      </p:sp>
    </p:spTree>
    <p:extLst>
      <p:ext uri="{BB962C8B-B14F-4D97-AF65-F5344CB8AC3E}">
        <p14:creationId xmlns:p14="http://schemas.microsoft.com/office/powerpoint/2010/main" xmlns="" val="8903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b="1" kern="1200" dirty="0" smtClean="0">
                <a:solidFill>
                  <a:schemeClr val="tx1"/>
                </a:solidFill>
                <a:effectLst/>
                <a:latin typeface="+mn-lt"/>
                <a:ea typeface="+mn-ea"/>
                <a:cs typeface="+mn-cs"/>
              </a:rPr>
              <a:t>What is the Europass Certificate Supplement?</a:t>
            </a:r>
          </a:p>
          <a:p>
            <a:r>
              <a:rPr lang="bg-BG" sz="1200" kern="1200" dirty="0" smtClean="0">
                <a:solidFill>
                  <a:schemeClr val="tx1"/>
                </a:solidFill>
                <a:effectLst/>
                <a:latin typeface="+mn-lt"/>
                <a:ea typeface="+mn-ea"/>
                <a:cs typeface="+mn-cs"/>
              </a:rPr>
              <a:t>The Europass Certificate Supplement is a document that provides information that makes it easier for employers and educational institutions to understand your vocational qualification. The Europass Certificate Supplement describes:</a:t>
            </a:r>
          </a:p>
          <a:p>
            <a:pPr lvl="0"/>
            <a:r>
              <a:rPr lang="bg-BG" sz="1200" kern="1200" dirty="0" smtClean="0">
                <a:solidFill>
                  <a:schemeClr val="tx1"/>
                </a:solidFill>
                <a:effectLst/>
                <a:latin typeface="+mn-lt"/>
                <a:ea typeface="+mn-ea"/>
                <a:cs typeface="+mn-cs"/>
              </a:rPr>
              <a:t>the purpose of your qualification,</a:t>
            </a:r>
          </a:p>
          <a:p>
            <a:pPr lvl="0"/>
            <a:r>
              <a:rPr lang="bg-BG" sz="1200" kern="1200" dirty="0" smtClean="0">
                <a:solidFill>
                  <a:schemeClr val="tx1"/>
                </a:solidFill>
                <a:effectLst/>
                <a:latin typeface="+mn-lt"/>
                <a:ea typeface="+mn-ea"/>
                <a:cs typeface="+mn-cs"/>
              </a:rPr>
              <a:t>its level,</a:t>
            </a:r>
          </a:p>
          <a:p>
            <a:pPr lvl="0"/>
            <a:r>
              <a:rPr lang="bg-BG" sz="1200" kern="1200" dirty="0" smtClean="0">
                <a:solidFill>
                  <a:schemeClr val="tx1"/>
                </a:solidFill>
                <a:effectLst/>
                <a:latin typeface="+mn-lt"/>
                <a:ea typeface="+mn-ea"/>
                <a:cs typeface="+mn-cs"/>
              </a:rPr>
              <a:t>its learning outcomes and</a:t>
            </a:r>
          </a:p>
          <a:p>
            <a:pPr lvl="0"/>
            <a:r>
              <a:rPr lang="bg-BG" sz="1200" kern="1200" dirty="0" smtClean="0">
                <a:solidFill>
                  <a:schemeClr val="tx1"/>
                </a:solidFill>
                <a:effectLst/>
                <a:latin typeface="+mn-lt"/>
                <a:ea typeface="+mn-ea"/>
                <a:cs typeface="+mn-cs"/>
              </a:rPr>
              <a:t>information on the relevant education system.</a:t>
            </a:r>
          </a:p>
          <a:p>
            <a:r>
              <a:rPr lang="bg-BG" sz="1200" kern="1200" dirty="0" smtClean="0">
                <a:solidFill>
                  <a:schemeClr val="tx1"/>
                </a:solidFill>
                <a:effectLst/>
                <a:latin typeface="+mn-lt"/>
                <a:ea typeface="+mn-ea"/>
                <a:cs typeface="+mn-cs"/>
              </a:rPr>
              <a:t>When you apply abroad for a job or courses, it can be challenging to explain what you learned during your training. This is where the Europass Certificate Supplement can help you.</a:t>
            </a:r>
          </a:p>
          <a:p>
            <a:pPr fontAlgn="base"/>
            <a:r>
              <a:rPr lang="bg-BG" sz="1200" kern="1200" dirty="0" smtClean="0">
                <a:solidFill>
                  <a:schemeClr val="tx1"/>
                </a:solidFill>
                <a:effectLst/>
                <a:latin typeface="+mn-lt"/>
                <a:ea typeface="+mn-ea"/>
                <a:cs typeface="+mn-cs"/>
              </a:rPr>
              <a:t>Europass has introduced a user-friendly tool called "</a:t>
            </a:r>
            <a:r>
              <a:rPr lang="bg-BG" sz="1200" kern="1200" dirty="0" smtClean="0">
                <a:solidFill>
                  <a:schemeClr val="tx1"/>
                </a:solidFill>
                <a:effectLst/>
                <a:latin typeface="+mn-lt"/>
                <a:ea typeface="+mn-ea"/>
                <a:cs typeface="+mn-cs"/>
                <a:hlinkClick r:id="rId3"/>
              </a:rPr>
              <a:t>Job &amp; Skill Trends</a:t>
            </a:r>
            <a:r>
              <a:rPr lang="bg-BG" sz="1200" kern="1200" dirty="0" smtClean="0">
                <a:solidFill>
                  <a:schemeClr val="tx1"/>
                </a:solidFill>
                <a:effectLst/>
                <a:latin typeface="+mn-lt"/>
                <a:ea typeface="+mn-ea"/>
                <a:cs typeface="+mn-cs"/>
              </a:rPr>
              <a:t>" that is designed to help you make informed decisions about your career in the European Union, and it relies on the </a:t>
            </a:r>
            <a:r>
              <a:rPr lang="bg-BG" sz="1200" b="1" kern="1200" dirty="0" smtClean="0">
                <a:solidFill>
                  <a:schemeClr val="tx1"/>
                </a:solidFill>
                <a:effectLst/>
                <a:latin typeface="+mn-lt"/>
                <a:ea typeface="+mn-ea"/>
                <a:cs typeface="+mn-cs"/>
              </a:rPr>
              <a:t>data provided by the European Skills, Competences, Qualifications, and Occupations (ESCO).</a:t>
            </a:r>
            <a:endParaRPr lang="bg-BG" sz="1200" kern="1200" dirty="0" smtClean="0">
              <a:solidFill>
                <a:schemeClr val="tx1"/>
              </a:solidFill>
              <a:effectLst/>
              <a:latin typeface="+mn-lt"/>
              <a:ea typeface="+mn-ea"/>
              <a:cs typeface="+mn-cs"/>
            </a:endParaRPr>
          </a:p>
          <a:p>
            <a:pPr fontAlgn="base"/>
            <a:r>
              <a:rPr lang="bg-BG" sz="1200" kern="1200" dirty="0" smtClean="0">
                <a:solidFill>
                  <a:schemeClr val="tx1"/>
                </a:solidFill>
                <a:effectLst/>
                <a:latin typeface="+mn-lt"/>
                <a:ea typeface="+mn-ea"/>
                <a:cs typeface="+mn-cs"/>
              </a:rPr>
              <a:t>This tool is part of Europass' broader "</a:t>
            </a:r>
            <a:r>
              <a:rPr lang="bg-BG" sz="1200" kern="1200" dirty="0" smtClean="0">
                <a:solidFill>
                  <a:schemeClr val="tx1"/>
                </a:solidFill>
                <a:effectLst/>
                <a:latin typeface="+mn-lt"/>
                <a:ea typeface="+mn-ea"/>
                <a:cs typeface="+mn-cs"/>
                <a:hlinkClick r:id="rId4"/>
              </a:rPr>
              <a:t>Skills Intelligence and Europass</a:t>
            </a:r>
            <a:r>
              <a:rPr lang="bg-BG" sz="1200" kern="1200" dirty="0" smtClean="0">
                <a:solidFill>
                  <a:schemeClr val="tx1"/>
                </a:solidFill>
                <a:effectLst/>
                <a:latin typeface="+mn-lt"/>
                <a:ea typeface="+mn-ea"/>
                <a:cs typeface="+mn-cs"/>
              </a:rPr>
              <a:t>" initiative, focusing on providing up-to-date and easily accessible information on skills and labour market trends. As part of these efforts, Europass is committed to maintaining the relevance and usefulness of its tools in response to the ever-changing labour market and educational environment.</a:t>
            </a:r>
          </a:p>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14</a:t>
            </a:fld>
            <a:endParaRPr lang="bg-BG"/>
          </a:p>
        </p:txBody>
      </p:sp>
    </p:spTree>
    <p:extLst>
      <p:ext uri="{BB962C8B-B14F-4D97-AF65-F5344CB8AC3E}">
        <p14:creationId xmlns:p14="http://schemas.microsoft.com/office/powerpoint/2010/main" xmlns="" val="89039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15</a:t>
            </a:fld>
            <a:endParaRPr lang="bg-BG"/>
          </a:p>
        </p:txBody>
      </p:sp>
    </p:spTree>
    <p:extLst>
      <p:ext uri="{BB962C8B-B14F-4D97-AF65-F5344CB8AC3E}">
        <p14:creationId xmlns:p14="http://schemas.microsoft.com/office/powerpoint/2010/main" xmlns="" val="89039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V</a:t>
            </a:r>
            <a:r>
              <a:rPr lang="bg-BG" sz="1200" b="1" kern="1200" dirty="0" smtClean="0">
                <a:solidFill>
                  <a:schemeClr val="tx1"/>
                </a:solidFill>
                <a:effectLst/>
                <a:latin typeface="+mn-lt"/>
                <a:ea typeface="+mn-ea"/>
                <a:cs typeface="+mn-cs"/>
              </a:rPr>
              <a:t>alidation of non-formal and informal learning</a:t>
            </a:r>
          </a:p>
          <a:p>
            <a:r>
              <a:rPr lang="bg-BG" sz="1200" kern="1200" dirty="0" smtClean="0">
                <a:solidFill>
                  <a:schemeClr val="tx1"/>
                </a:solidFill>
                <a:effectLst/>
                <a:latin typeface="+mn-lt"/>
                <a:ea typeface="+mn-ea"/>
                <a:cs typeface="+mn-cs"/>
              </a:rPr>
              <a:t>Skills developed through non-formal and informal learning can be a great advantage to people. But how to make these skills visible and valued?</a:t>
            </a:r>
          </a:p>
          <a:p>
            <a:r>
              <a:rPr lang="bg-BG" sz="1200" kern="1200" dirty="0" smtClean="0">
                <a:solidFill>
                  <a:schemeClr val="tx1"/>
                </a:solidFill>
                <a:effectLst/>
                <a:latin typeface="+mn-lt"/>
                <a:ea typeface="+mn-ea"/>
                <a:cs typeface="+mn-cs"/>
              </a:rPr>
              <a:t>A skills validation process allows individuals to identify, document, assess and certify their skills. Such a process may result in receiving a partial or complete qualification. This can increase their chances in the labour market and open up new professional opportunities. It can also give better access to further education and training and exemptions from certain parts of the training module or degree course.</a:t>
            </a:r>
          </a:p>
          <a:p>
            <a:r>
              <a:rPr lang="bg-BG" sz="1200" kern="1200" dirty="0" smtClean="0">
                <a:solidFill>
                  <a:schemeClr val="tx1"/>
                </a:solidFill>
                <a:effectLst/>
                <a:latin typeface="+mn-lt"/>
                <a:ea typeface="+mn-ea"/>
                <a:cs typeface="+mn-cs"/>
              </a:rPr>
              <a:t>Validation increases social inclusion and can empower people, including early school leavers, unemployed individuals, low-skilled adults and third-country nationals, by giving visibility to their skills.</a:t>
            </a:r>
          </a:p>
          <a:p>
            <a:r>
              <a:rPr lang="en-US" sz="1200" kern="1200" dirty="0" smtClean="0">
                <a:solidFill>
                  <a:schemeClr val="tx1"/>
                </a:solidFill>
                <a:effectLst/>
                <a:latin typeface="+mn-lt"/>
                <a:ea typeface="+mn-ea"/>
                <a:cs typeface="+mn-cs"/>
              </a:rPr>
              <a:t> </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definition of validation used in 2012 Council Recommendation on validation of non-formal and informal learning:</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‘Validation means a process of confirmation by an authorized body that an individual has acquired learning outcomes measured against a relevant standard and consists of the following four distinct phases: identification, documentation, assessment, and certification.’</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Validation of non-formal and informal learning is based on two fundamental principles. First, that all learning, irrespective of when and where acquired, is potentially valuable. Second, informal, non-formal and formal learning complement each other. </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Validation makes it possible to tailor training provisions to individual needs, while empowering individuals to build on what they already know, are able to do, and understand. By increasing flexibility of education, training and recognition, up-skilling and reskilling can be improved. In the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validation can influence job mobility and career opportunities. Civil society and volunteering might rely on validation processes to identify and document competences developed by participants in their activities.</a:t>
            </a:r>
            <a:endParaRPr lang="bg-BG" sz="1200" kern="1200" dirty="0" smtClean="0">
              <a:solidFill>
                <a:schemeClr val="tx1"/>
              </a:solidFill>
              <a:effectLst/>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16</a:t>
            </a:fld>
            <a:endParaRPr lang="bg-BG"/>
          </a:p>
        </p:txBody>
      </p:sp>
    </p:spTree>
    <p:extLst>
      <p:ext uri="{BB962C8B-B14F-4D97-AF65-F5344CB8AC3E}">
        <p14:creationId xmlns:p14="http://schemas.microsoft.com/office/powerpoint/2010/main" xmlns="" val="89039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17</a:t>
            </a:fld>
            <a:endParaRPr lang="bg-BG"/>
          </a:p>
        </p:txBody>
      </p:sp>
    </p:spTree>
    <p:extLst>
      <p:ext uri="{BB962C8B-B14F-4D97-AF65-F5344CB8AC3E}">
        <p14:creationId xmlns:p14="http://schemas.microsoft.com/office/powerpoint/2010/main" xmlns="" val="89039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table is provided as an additional</a:t>
            </a:r>
            <a:r>
              <a:rPr lang="en-US" sz="1200" kern="1200" baseline="0" dirty="0" smtClean="0">
                <a:solidFill>
                  <a:schemeClr val="tx1"/>
                </a:solidFill>
                <a:effectLst/>
                <a:latin typeface="+mn-lt"/>
                <a:ea typeface="+mn-ea"/>
                <a:cs typeface="+mn-cs"/>
              </a:rPr>
              <a:t> material to this sub-module. It</a:t>
            </a:r>
            <a:r>
              <a:rPr lang="en-US" sz="1200" kern="1200" dirty="0" smtClean="0">
                <a:solidFill>
                  <a:schemeClr val="tx1"/>
                </a:solidFill>
                <a:effectLst/>
                <a:latin typeface="+mn-lt"/>
                <a:ea typeface="+mn-ea"/>
                <a:cs typeface="+mn-cs"/>
              </a:rPr>
              <a:t> provides an overview of the main forms of validation tools, to be used independently or in combination. Indications regarding the four main quality requirements are also included.</a:t>
            </a:r>
            <a:endParaRPr lang="bg-BG" sz="1200" kern="1200" dirty="0" smtClean="0">
              <a:solidFill>
                <a:schemeClr val="tx1"/>
              </a:solidFill>
              <a:effectLst/>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18</a:t>
            </a:fld>
            <a:endParaRPr lang="bg-BG"/>
          </a:p>
        </p:txBody>
      </p:sp>
    </p:spTree>
    <p:extLst>
      <p:ext uri="{BB962C8B-B14F-4D97-AF65-F5344CB8AC3E}">
        <p14:creationId xmlns:p14="http://schemas.microsoft.com/office/powerpoint/2010/main" xmlns="" val="160048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19</a:t>
            </a:fld>
            <a:endParaRPr lang="bg-BG"/>
          </a:p>
        </p:txBody>
      </p:sp>
    </p:spTree>
    <p:extLst>
      <p:ext uri="{BB962C8B-B14F-4D97-AF65-F5344CB8AC3E}">
        <p14:creationId xmlns:p14="http://schemas.microsoft.com/office/powerpoint/2010/main" xmlns="" val="26124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European Education Area</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In her Political Guidelines, Commission President von der Leyen committed to making the </a:t>
            </a:r>
            <a:r>
              <a:rPr lang="en-US" sz="1200" kern="1200" dirty="0" smtClean="0">
                <a:solidFill>
                  <a:schemeClr val="tx1"/>
                </a:solidFill>
                <a:effectLst/>
                <a:latin typeface="+mn-lt"/>
                <a:ea typeface="+mn-ea"/>
                <a:cs typeface="+mn-cs"/>
              </a:rPr>
              <a:t>New </a:t>
            </a:r>
            <a:r>
              <a:rPr lang="bg-BG" sz="1200" kern="1200" dirty="0" smtClean="0">
                <a:solidFill>
                  <a:schemeClr val="tx1"/>
                </a:solidFill>
                <a:effectLst/>
                <a:latin typeface="+mn-lt"/>
                <a:ea typeface="+mn-ea"/>
                <a:cs typeface="+mn-cs"/>
              </a:rPr>
              <a:t>European Education Area a reality by 2025. Education is the foundation for personal fulfilment, employability, and active and responsible citizenship. The right to quality and inclusive education, training and lifelong learning is proclaimed in the European Pillar of Social Rights as its first principle. The Union is resetting its growth strategy, based on sustainability, with green and digital transitions as its transformative drivers. Education is at the heart of the European way of life, strengthening social market economy and democracy with freedom, diversity, human rights and social justice.</a:t>
            </a:r>
          </a:p>
          <a:p>
            <a:r>
              <a:rPr lang="en-US" sz="1200" kern="1200" dirty="0" smtClean="0">
                <a:solidFill>
                  <a:schemeClr val="tx1"/>
                </a:solidFill>
                <a:effectLst/>
                <a:latin typeface="+mn-lt"/>
                <a:ea typeface="+mn-ea"/>
                <a:cs typeface="+mn-cs"/>
              </a:rPr>
              <a:t>I</a:t>
            </a:r>
            <a:r>
              <a:rPr lang="bg-BG" sz="1200" kern="1200" dirty="0" smtClean="0">
                <a:solidFill>
                  <a:schemeClr val="tx1"/>
                </a:solidFill>
                <a:effectLst/>
                <a:latin typeface="+mn-lt"/>
                <a:ea typeface="+mn-ea"/>
                <a:cs typeface="+mn-cs"/>
              </a:rPr>
              <a:t>nvesting in education, training and the effective use of skills will be crucial to support Europe’s economic and social prosperity.</a:t>
            </a: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2</a:t>
            </a:fld>
            <a:endParaRPr lang="bg-BG"/>
          </a:p>
        </p:txBody>
      </p:sp>
    </p:spTree>
    <p:extLst>
      <p:ext uri="{BB962C8B-B14F-4D97-AF65-F5344CB8AC3E}">
        <p14:creationId xmlns:p14="http://schemas.microsoft.com/office/powerpoint/2010/main" xmlns="" val="297012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3</a:t>
            </a:fld>
            <a:endParaRPr lang="bg-BG"/>
          </a:p>
        </p:txBody>
      </p:sp>
    </p:spTree>
    <p:extLst>
      <p:ext uri="{BB962C8B-B14F-4D97-AF65-F5344CB8AC3E}">
        <p14:creationId xmlns:p14="http://schemas.microsoft.com/office/powerpoint/2010/main" xmlns="" val="297012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Almost 95% of children attend early childhood education from the age of 4. This extremely important phase of education can now pull its full weight on quality standards, particularly for children from disadvantaged backgrounds.</a:t>
            </a:r>
            <a:endParaRPr lang="bg-BG"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Tertiary educational attainment of young adults had a massive expansion over the past decade, bringing the EU even beyond the 40% target set in 2009. Higher educational attainment correlates with better chances to find and maintain work, higher earnings, and greater participation in democratic life.</a:t>
            </a:r>
            <a:endParaRPr lang="bg-BG"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proportion of youth leaving education without an upper secondary diploma and no longer in training declined from 14% in 2009 to 10.2% in 2019 and hence practically met the EU target of 10%. This achievement helps combat the low skill trap for young adults.</a:t>
            </a:r>
            <a:endParaRPr lang="bg-BG"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EU did not achieve its target to reduce the share of 15-year-olds achieving low levels of reading, maths and science to less than 15% by 2020. The EU as a whole is lagging behind in all three domains: more than one in five 15-year olds cannot complete simple tasks in these subjects, and the results are strongly correlated with socioeconomic status.</a:t>
            </a:r>
            <a:endParaRPr lang="bg-BG"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employment rate of recent graduates rose to 80.9% in 2019, signalling a steady recovery from the record-low 74.3% registered in 2013 and nearing the 82% EU target.</a:t>
            </a:r>
            <a:endParaRPr lang="bg-BG"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part hindered by the fallout from the financial crisis, adult participation in learning did not reach 15% target but has risen to 10.8% in 2019, with large differences between Member States.</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4</a:t>
            </a:fld>
            <a:endParaRPr lang="bg-BG"/>
          </a:p>
        </p:txBody>
      </p:sp>
    </p:spTree>
    <p:extLst>
      <p:ext uri="{BB962C8B-B14F-4D97-AF65-F5344CB8AC3E}">
        <p14:creationId xmlns:p14="http://schemas.microsoft.com/office/powerpoint/2010/main" xmlns="" val="297012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5</a:t>
            </a:fld>
            <a:endParaRPr lang="bg-BG"/>
          </a:p>
        </p:txBody>
      </p:sp>
    </p:spTree>
    <p:extLst>
      <p:ext uri="{BB962C8B-B14F-4D97-AF65-F5344CB8AC3E}">
        <p14:creationId xmlns:p14="http://schemas.microsoft.com/office/powerpoint/2010/main" xmlns="" val="297012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b="1" kern="1200" dirty="0" smtClean="0">
                <a:solidFill>
                  <a:schemeClr val="tx1"/>
                </a:solidFill>
                <a:effectLst/>
                <a:latin typeface="+mn-lt"/>
                <a:ea typeface="+mn-ea"/>
                <a:cs typeface="+mn-cs"/>
              </a:rPr>
              <a:t>In this context, transparency and recognition of skills &amp; qualifications is of vital importance</a:t>
            </a:r>
            <a:endParaRPr lang="bg-BG" sz="1200" kern="1200" dirty="0" smtClean="0">
              <a:solidFill>
                <a:schemeClr val="tx1"/>
              </a:solidFill>
              <a:effectLst/>
              <a:latin typeface="+mn-lt"/>
              <a:ea typeface="+mn-ea"/>
              <a:cs typeface="+mn-cs"/>
            </a:endParaRPr>
          </a:p>
          <a:p>
            <a:pPr lvl="0"/>
            <a:r>
              <a:rPr lang="bg-BG" sz="1200" b="1" kern="1200" dirty="0" smtClean="0">
                <a:solidFill>
                  <a:schemeClr val="tx1"/>
                </a:solidFill>
                <a:effectLst/>
                <a:latin typeface="+mn-lt"/>
                <a:ea typeface="+mn-ea"/>
                <a:cs typeface="+mn-cs"/>
              </a:rPr>
              <a:t>Recognition based on professional experience</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Professionals working in the craft, commerce or industry sectors may qualify for the automatic recognition of professional qualification in another EU country.</a:t>
            </a:r>
          </a:p>
          <a:p>
            <a:r>
              <a:rPr lang="bg-BG" sz="1200" b="1" kern="1200" dirty="0" smtClean="0">
                <a:solidFill>
                  <a:schemeClr val="tx1"/>
                </a:solidFill>
                <a:effectLst/>
                <a:latin typeface="+mn-lt"/>
                <a:ea typeface="+mn-ea"/>
                <a:cs typeface="+mn-cs"/>
              </a:rPr>
              <a:t>There are two ways of getting your qualifications recognised:</a:t>
            </a:r>
            <a:endParaRPr lang="bg-BG" sz="1200" kern="1200" dirty="0" smtClean="0">
              <a:solidFill>
                <a:schemeClr val="tx1"/>
              </a:solidFill>
              <a:effectLst/>
              <a:latin typeface="+mn-lt"/>
              <a:ea typeface="+mn-ea"/>
              <a:cs typeface="+mn-cs"/>
            </a:endParaRPr>
          </a:p>
          <a:p>
            <a:pPr lvl="0"/>
            <a:r>
              <a:rPr lang="bg-BG" sz="1200" b="1" kern="1200" dirty="0" smtClean="0">
                <a:solidFill>
                  <a:schemeClr val="tx1"/>
                </a:solidFill>
                <a:effectLst/>
                <a:latin typeface="+mn-lt"/>
                <a:ea typeface="+mn-ea"/>
                <a:cs typeface="+mn-cs"/>
              </a:rPr>
              <a:t>automatic recognition</a:t>
            </a:r>
            <a:r>
              <a:rPr lang="bg-BG" sz="1200" kern="1200" dirty="0" smtClean="0">
                <a:solidFill>
                  <a:schemeClr val="tx1"/>
                </a:solidFill>
                <a:effectLst/>
                <a:latin typeface="+mn-lt"/>
                <a:ea typeface="+mn-ea"/>
                <a:cs typeface="+mn-cs"/>
              </a:rPr>
              <a:t> – applies for qualifications on the basis of professional experience. The required minimum duration and nature of the professional experience are laid down in Directive 2005/36/EC on the recognition of professional qualifications, Articles 17 19.</a:t>
            </a:r>
          </a:p>
          <a:p>
            <a:pPr lvl="0"/>
            <a:r>
              <a:rPr lang="bg-BG" sz="1200" b="1" kern="1200" dirty="0" smtClean="0">
                <a:solidFill>
                  <a:schemeClr val="tx1"/>
                </a:solidFill>
                <a:effectLst/>
                <a:latin typeface="+mn-lt"/>
                <a:ea typeface="+mn-ea"/>
                <a:cs typeface="+mn-cs"/>
              </a:rPr>
              <a:t>mutual recognition</a:t>
            </a:r>
            <a:r>
              <a:rPr lang="bg-BG" sz="1200" kern="1200" dirty="0" smtClean="0">
                <a:solidFill>
                  <a:schemeClr val="tx1"/>
                </a:solidFill>
                <a:effectLst/>
                <a:latin typeface="+mn-lt"/>
                <a:ea typeface="+mn-ea"/>
                <a:cs typeface="+mn-cs"/>
              </a:rPr>
              <a:t> – applies for qualifications on the basis of the </a:t>
            </a:r>
            <a:r>
              <a:rPr lang="bg-BG" sz="1200" kern="1200" dirty="0" smtClean="0">
                <a:solidFill>
                  <a:schemeClr val="tx1"/>
                </a:solidFill>
                <a:effectLst/>
                <a:latin typeface="+mn-lt"/>
                <a:ea typeface="+mn-ea"/>
                <a:cs typeface="+mn-cs"/>
                <a:hlinkClick r:id="rId3"/>
              </a:rPr>
              <a:t>general system</a:t>
            </a:r>
            <a:r>
              <a:rPr lang="bg-BG" sz="1200" kern="1200" dirty="0" smtClean="0">
                <a:solidFill>
                  <a:schemeClr val="tx1"/>
                </a:solidFill>
                <a:effectLst/>
                <a:latin typeface="+mn-lt"/>
                <a:ea typeface="+mn-ea"/>
                <a:cs typeface="+mn-cs"/>
              </a:rPr>
              <a:t>.</a:t>
            </a:r>
          </a:p>
          <a:p>
            <a:r>
              <a:rPr lang="bg-BG" sz="1200" kern="1200" dirty="0" smtClean="0">
                <a:solidFill>
                  <a:schemeClr val="tx1"/>
                </a:solidFill>
                <a:effectLst/>
                <a:latin typeface="+mn-lt"/>
                <a:ea typeface="+mn-ea"/>
                <a:cs typeface="+mn-cs"/>
              </a:rPr>
              <a:t>If the authorities of the host country find significant differences between the training acquired in your country of origin (including your professional experience) and that required for the same work in the host country, they may ask you to complete a traineeship or aptitude test.</a:t>
            </a: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6</a:t>
            </a:fld>
            <a:endParaRPr lang="bg-BG"/>
          </a:p>
        </p:txBody>
      </p:sp>
    </p:spTree>
    <p:extLst>
      <p:ext uri="{BB962C8B-B14F-4D97-AF65-F5344CB8AC3E}">
        <p14:creationId xmlns:p14="http://schemas.microsoft.com/office/powerpoint/2010/main" xmlns="" val="297012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7</a:t>
            </a:fld>
            <a:endParaRPr lang="bg-BG"/>
          </a:p>
        </p:txBody>
      </p:sp>
    </p:spTree>
    <p:extLst>
      <p:ext uri="{BB962C8B-B14F-4D97-AF65-F5344CB8AC3E}">
        <p14:creationId xmlns:p14="http://schemas.microsoft.com/office/powerpoint/2010/main" xmlns="" val="2970123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lvl="0"/>
            <a:r>
              <a:rPr lang="bg-BG" sz="1200" b="1" kern="1200" dirty="0" smtClean="0">
                <a:solidFill>
                  <a:schemeClr val="tx1"/>
                </a:solidFill>
                <a:effectLst/>
                <a:latin typeface="+mn-lt"/>
                <a:ea typeface="+mn-ea"/>
                <a:cs typeface="+mn-cs"/>
              </a:rPr>
              <a:t>Temporary mobility</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The rules for temporary mobility are set out in chapter II of Directive 2005/36/EC. The rules apply to the temporary or occasional nature of activities of a self-employed or an employed person in another EU country.</a:t>
            </a:r>
          </a:p>
          <a:p>
            <a:r>
              <a:rPr lang="bg-BG" sz="1200" kern="1200" dirty="0" smtClean="0">
                <a:solidFill>
                  <a:schemeClr val="tx1"/>
                </a:solidFill>
                <a:effectLst/>
                <a:latin typeface="+mn-lt"/>
                <a:ea typeface="+mn-ea"/>
                <a:cs typeface="+mn-cs"/>
              </a:rPr>
              <a:t>The host EU country</a:t>
            </a:r>
          </a:p>
          <a:p>
            <a:pPr lvl="0"/>
            <a:r>
              <a:rPr lang="bg-BG" sz="1200" kern="1200" dirty="0" smtClean="0">
                <a:solidFill>
                  <a:schemeClr val="tx1"/>
                </a:solidFill>
                <a:effectLst/>
                <a:latin typeface="+mn-lt"/>
                <a:ea typeface="+mn-ea"/>
                <a:cs typeface="+mn-cs"/>
              </a:rPr>
              <a:t>assesses the temporary mobility on a case by case basis (duration of activity, frequency, regularity, continuity)</a:t>
            </a:r>
          </a:p>
          <a:p>
            <a:pPr lvl="0"/>
            <a:r>
              <a:rPr lang="bg-BG" sz="1200" kern="1200" dirty="0" smtClean="0">
                <a:solidFill>
                  <a:schemeClr val="tx1"/>
                </a:solidFill>
                <a:effectLst/>
                <a:latin typeface="+mn-lt"/>
                <a:ea typeface="+mn-ea"/>
                <a:cs typeface="+mn-cs"/>
              </a:rPr>
              <a:t>may require a written declaration in advance (see the declaration system in various EU countries on the </a:t>
            </a:r>
            <a:r>
              <a:rPr lang="bg-BG" sz="1200" kern="1200" dirty="0" smtClean="0">
                <a:solidFill>
                  <a:schemeClr val="tx1"/>
                </a:solidFill>
                <a:effectLst/>
                <a:latin typeface="+mn-lt"/>
                <a:ea typeface="+mn-ea"/>
                <a:cs typeface="+mn-cs"/>
                <a:hlinkClick r:id="rId3"/>
              </a:rPr>
              <a:t>scoreboard on the Professional Qualification Directive</a:t>
            </a:r>
            <a:r>
              <a:rPr lang="bg-BG" sz="1200" kern="1200" dirty="0" smtClean="0">
                <a:solidFill>
                  <a:schemeClr val="tx1"/>
                </a:solidFill>
                <a:effectLst/>
                <a:latin typeface="+mn-lt"/>
                <a:ea typeface="+mn-ea"/>
                <a:cs typeface="+mn-cs"/>
              </a:rPr>
              <a:t>, 80 kB)</a:t>
            </a:r>
          </a:p>
          <a:p>
            <a:pPr lvl="0"/>
            <a:r>
              <a:rPr lang="bg-BG" sz="1200" kern="1200" dirty="0" smtClean="0">
                <a:solidFill>
                  <a:schemeClr val="tx1"/>
                </a:solidFill>
                <a:effectLst/>
                <a:latin typeface="+mn-lt"/>
                <a:ea typeface="+mn-ea"/>
                <a:cs typeface="+mn-cs"/>
              </a:rPr>
              <a:t>may check the professional qualification before the professional can provide services for the first time. This applies when the profession in question has public health or safety implications and does not benefit from automatic recognition under Chapter III of the directive</a:t>
            </a:r>
          </a:p>
          <a:p>
            <a:pPr lvl="0"/>
            <a:r>
              <a:rPr lang="bg-BG" sz="1200" kern="1200" dirty="0" smtClean="0">
                <a:solidFill>
                  <a:schemeClr val="tx1"/>
                </a:solidFill>
                <a:effectLst/>
                <a:latin typeface="+mn-lt"/>
                <a:ea typeface="+mn-ea"/>
                <a:cs typeface="+mn-cs"/>
              </a:rPr>
              <a:t>may provide for automatic temporary registration or pro forma membership on the basis of the declaration made in advance</a:t>
            </a:r>
          </a:p>
          <a:p>
            <a:pPr lvl="0"/>
            <a:r>
              <a:rPr lang="bg-BG" sz="1200" kern="1200" dirty="0" smtClean="0">
                <a:solidFill>
                  <a:schemeClr val="tx1"/>
                </a:solidFill>
                <a:effectLst/>
                <a:latin typeface="+mn-lt"/>
                <a:ea typeface="+mn-ea"/>
                <a:cs typeface="+mn-cs"/>
              </a:rPr>
              <a:t>may require the service provider to supply the recipient of the service with certain information</a:t>
            </a:r>
          </a:p>
          <a:p>
            <a:pPr lvl="0"/>
            <a:r>
              <a:rPr lang="bg-BG" sz="1200" kern="1200" dirty="0" smtClean="0">
                <a:solidFill>
                  <a:schemeClr val="tx1"/>
                </a:solidFill>
                <a:effectLst/>
                <a:latin typeface="+mn-lt"/>
                <a:ea typeface="+mn-ea"/>
                <a:cs typeface="+mn-cs"/>
              </a:rPr>
              <a:t>requires the professional to inform the public social security bodies in advance or, in an urgent case afterwards, of the services provided</a:t>
            </a: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8</a:t>
            </a:fld>
            <a:endParaRPr lang="bg-BG"/>
          </a:p>
        </p:txBody>
      </p:sp>
    </p:spTree>
    <p:extLst>
      <p:ext uri="{BB962C8B-B14F-4D97-AF65-F5344CB8AC3E}">
        <p14:creationId xmlns:p14="http://schemas.microsoft.com/office/powerpoint/2010/main" xmlns="" val="2970123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9</a:t>
            </a:fld>
            <a:endParaRPr lang="bg-BG"/>
          </a:p>
        </p:txBody>
      </p:sp>
    </p:spTree>
    <p:extLst>
      <p:ext uri="{BB962C8B-B14F-4D97-AF65-F5344CB8AC3E}">
        <p14:creationId xmlns:p14="http://schemas.microsoft.com/office/powerpoint/2010/main" xmlns="" val="297012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179" y="1122363"/>
            <a:ext cx="10033907" cy="2387600"/>
          </a:xfrm>
        </p:spPr>
        <p:txBody>
          <a:bodyPr anchor="b">
            <a:normAutofit/>
          </a:bodyPr>
          <a:lstStyle>
            <a:lvl1pPr algn="ctr">
              <a:defRPr sz="4800" b="1">
                <a:solidFill>
                  <a:srgbClr val="00B05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bg-BG" dirty="0"/>
          </a:p>
        </p:txBody>
      </p:sp>
      <p:sp>
        <p:nvSpPr>
          <p:cNvPr id="3" name="Subtitle 2"/>
          <p:cNvSpPr>
            <a:spLocks noGrp="1"/>
          </p:cNvSpPr>
          <p:nvPr>
            <p:ph type="subTitle" idx="1"/>
          </p:nvPr>
        </p:nvSpPr>
        <p:spPr>
          <a:xfrm>
            <a:off x="1102179" y="3602038"/>
            <a:ext cx="10033907" cy="1655762"/>
          </a:xfrm>
        </p:spPr>
        <p:txBody>
          <a:bodyPr>
            <a:normAutofit/>
          </a:bodyPr>
          <a:lstStyle>
            <a:lvl1pPr marL="0" indent="0" algn="ctr">
              <a:buNone/>
              <a:defRPr sz="3200" b="1">
                <a:solidFill>
                  <a:srgbClr val="00B050"/>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bg-BG" dirty="0"/>
          </a:p>
        </p:txBody>
      </p:sp>
      <p:sp>
        <p:nvSpPr>
          <p:cNvPr id="4" name="Date Placeholder 3"/>
          <p:cNvSpPr>
            <a:spLocks noGrp="1"/>
          </p:cNvSpPr>
          <p:nvPr>
            <p:ph type="dt" sz="half" idx="10"/>
          </p:nvPr>
        </p:nvSpPr>
        <p:spPr>
          <a:xfrm>
            <a:off x="838199" y="6164036"/>
            <a:ext cx="419101" cy="557440"/>
          </a:xfrm>
          <a:prstGeom prst="rect">
            <a:avLst/>
          </a:prstGeom>
        </p:spPr>
        <p:txBody>
          <a:bodyPr/>
          <a:lstStyle>
            <a:lvl1pPr>
              <a:defRPr sz="1400">
                <a:solidFill>
                  <a:srgbClr val="00B050"/>
                </a:solidFill>
                <a:latin typeface="Times New Roman" panose="02020603050405020304" pitchFamily="18" charset="0"/>
                <a:cs typeface="Times New Roman" panose="02020603050405020304" pitchFamily="18" charset="0"/>
              </a:defRPr>
            </a:lvl1pPr>
          </a:lstStyle>
          <a:p>
            <a:fld id="{F1B2E80D-E282-488B-8DD1-A4CDF9CE1C3C}" type="slidenum">
              <a:rPr lang="bg-BG" smtClean="0"/>
              <a:pPr/>
              <a:t>‹#›</a:t>
            </a:fld>
            <a:endParaRPr lang="bg-BG" dirty="0"/>
          </a:p>
        </p:txBody>
      </p:sp>
      <p:sp>
        <p:nvSpPr>
          <p:cNvPr id="11" name="TextBox 10"/>
          <p:cNvSpPr txBox="1"/>
          <p:nvPr userDrawn="1"/>
        </p:nvSpPr>
        <p:spPr>
          <a:xfrm>
            <a:off x="1600200" y="6288867"/>
            <a:ext cx="1391902" cy="307777"/>
          </a:xfrm>
          <a:prstGeom prst="rect">
            <a:avLst/>
          </a:prstGeom>
          <a:noFill/>
        </p:spPr>
        <p:txBody>
          <a:bodyPr wrap="square" rtlCol="0">
            <a:spAutoFit/>
          </a:bodyPr>
          <a:lstStyle/>
          <a:p>
            <a:r>
              <a:rPr lang="en-US" sz="1400" dirty="0" smtClean="0">
                <a:solidFill>
                  <a:srgbClr val="00B050"/>
                </a:solidFill>
                <a:latin typeface="Times New Roman" panose="02020603050405020304" pitchFamily="18" charset="0"/>
                <a:cs typeface="Times New Roman" panose="02020603050405020304" pitchFamily="18" charset="0"/>
              </a:rPr>
              <a:t>Partner logo</a:t>
            </a:r>
            <a:endParaRPr lang="bg-BG" sz="1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425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695"/>
          </a:xfrm>
        </p:spPr>
        <p:txBody>
          <a:bodyPr/>
          <a:lstStyle/>
          <a:p>
            <a:r>
              <a:rPr lang="en-US" dirty="0" smtClean="0"/>
              <a:t>Click to edit Master title style</a:t>
            </a:r>
            <a:endParaRPr lang="bg-BG" dirty="0"/>
          </a:p>
        </p:txBody>
      </p:sp>
      <p:sp>
        <p:nvSpPr>
          <p:cNvPr id="3" name="Content Placeholder 2"/>
          <p:cNvSpPr>
            <a:spLocks noGrp="1"/>
          </p:cNvSpPr>
          <p:nvPr>
            <p:ph idx="1"/>
          </p:nvPr>
        </p:nvSpPr>
        <p:spPr>
          <a:xfrm>
            <a:off x="838200" y="1338943"/>
            <a:ext cx="10515600" cy="46920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pic>
        <p:nvPicPr>
          <p:cNvPr id="8" name="Picture 7"/>
          <p:cNvPicPr>
            <a:picLocks noChangeAspect="1"/>
          </p:cNvPicPr>
          <p:nvPr userDrawn="1"/>
        </p:nvPicPr>
        <p:blipFill>
          <a:blip r:embed="rId2" cstate="print"/>
          <a:stretch>
            <a:fillRect/>
          </a:stretch>
        </p:blipFill>
        <p:spPr>
          <a:xfrm>
            <a:off x="8561590" y="365125"/>
            <a:ext cx="2792210" cy="646232"/>
          </a:xfrm>
          <a:prstGeom prst="rect">
            <a:avLst/>
          </a:prstGeom>
        </p:spPr>
      </p:pic>
      <p:pic>
        <p:nvPicPr>
          <p:cNvPr id="9" name="Picture 8"/>
          <p:cNvPicPr>
            <a:picLocks noChangeAspect="1"/>
          </p:cNvPicPr>
          <p:nvPr userDrawn="1"/>
        </p:nvPicPr>
        <p:blipFill>
          <a:blip r:embed="rId3" cstate="print"/>
          <a:stretch>
            <a:fillRect/>
          </a:stretch>
        </p:blipFill>
        <p:spPr>
          <a:xfrm>
            <a:off x="9463876" y="6083289"/>
            <a:ext cx="1889924" cy="621846"/>
          </a:xfrm>
          <a:prstGeom prst="rect">
            <a:avLst/>
          </a:prstGeom>
        </p:spPr>
      </p:pic>
    </p:spTree>
    <p:extLst>
      <p:ext uri="{BB962C8B-B14F-4D97-AF65-F5344CB8AC3E}">
        <p14:creationId xmlns:p14="http://schemas.microsoft.com/office/powerpoint/2010/main" xmlns="" val="397968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529" y="-9442"/>
            <a:ext cx="12193057" cy="6876884"/>
          </a:xfrm>
          <a:prstGeom prst="rect">
            <a:avLst/>
          </a:prstGeom>
        </p:spPr>
      </p:pic>
      <p:sp>
        <p:nvSpPr>
          <p:cNvPr id="2" name="Title 1"/>
          <p:cNvSpPr>
            <a:spLocks noGrp="1"/>
          </p:cNvSpPr>
          <p:nvPr>
            <p:ph type="title"/>
          </p:nvPr>
        </p:nvSpPr>
        <p:spPr>
          <a:xfrm>
            <a:off x="838200" y="365126"/>
            <a:ext cx="10515600" cy="855038"/>
          </a:xfrm>
        </p:spPr>
        <p:txBody>
          <a:bodyPr/>
          <a:lstStyle/>
          <a:p>
            <a:r>
              <a:rPr lang="en-US" dirty="0" smtClean="0"/>
              <a:t>Click to edit Master title style</a:t>
            </a:r>
            <a:endParaRPr lang="bg-BG" dirty="0"/>
          </a:p>
        </p:txBody>
      </p:sp>
      <p:sp>
        <p:nvSpPr>
          <p:cNvPr id="3" name="Content Placeholder 2"/>
          <p:cNvSpPr>
            <a:spLocks noGrp="1"/>
          </p:cNvSpPr>
          <p:nvPr>
            <p:ph sz="half" idx="1"/>
          </p:nvPr>
        </p:nvSpPr>
        <p:spPr>
          <a:xfrm>
            <a:off x="838200" y="1306286"/>
            <a:ext cx="5181600" cy="47107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4" name="Content Placeholder 3"/>
          <p:cNvSpPr>
            <a:spLocks noGrp="1"/>
          </p:cNvSpPr>
          <p:nvPr>
            <p:ph sz="half" idx="2"/>
          </p:nvPr>
        </p:nvSpPr>
        <p:spPr>
          <a:xfrm>
            <a:off x="6172200" y="1306286"/>
            <a:ext cx="5181600" cy="47107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pic>
        <p:nvPicPr>
          <p:cNvPr id="9" name="Picture 8"/>
          <p:cNvPicPr>
            <a:picLocks noChangeAspect="1"/>
          </p:cNvPicPr>
          <p:nvPr userDrawn="1"/>
        </p:nvPicPr>
        <p:blipFill>
          <a:blip r:embed="rId3" cstate="print"/>
          <a:stretch>
            <a:fillRect/>
          </a:stretch>
        </p:blipFill>
        <p:spPr>
          <a:xfrm>
            <a:off x="8561590" y="365125"/>
            <a:ext cx="2792210" cy="646232"/>
          </a:xfrm>
          <a:prstGeom prst="rect">
            <a:avLst/>
          </a:prstGeom>
        </p:spPr>
      </p:pic>
      <p:pic>
        <p:nvPicPr>
          <p:cNvPr id="10" name="Picture 9"/>
          <p:cNvPicPr>
            <a:picLocks noChangeAspect="1"/>
          </p:cNvPicPr>
          <p:nvPr userDrawn="1"/>
        </p:nvPicPr>
        <p:blipFill>
          <a:blip r:embed="rId4" cstate="print"/>
          <a:stretch>
            <a:fillRect/>
          </a:stretch>
        </p:blipFill>
        <p:spPr>
          <a:xfrm>
            <a:off x="9406725" y="6099629"/>
            <a:ext cx="1889924" cy="621846"/>
          </a:xfrm>
          <a:prstGeom prst="rect">
            <a:avLst/>
          </a:prstGeom>
        </p:spPr>
      </p:pic>
      <p:pic>
        <p:nvPicPr>
          <p:cNvPr id="6" name="Picture 5"/>
          <p:cNvPicPr>
            <a:picLocks noChangeAspect="1"/>
          </p:cNvPicPr>
          <p:nvPr userDrawn="1"/>
        </p:nvPicPr>
        <p:blipFill>
          <a:blip r:embed="rId5" cstate="print"/>
          <a:stretch>
            <a:fillRect/>
          </a:stretch>
        </p:blipFill>
        <p:spPr>
          <a:xfrm>
            <a:off x="3581400" y="6291495"/>
            <a:ext cx="5060119" cy="335309"/>
          </a:xfrm>
          <a:prstGeom prst="rect">
            <a:avLst/>
          </a:prstGeom>
        </p:spPr>
      </p:pic>
      <p:sp>
        <p:nvSpPr>
          <p:cNvPr id="7" name="Rectangle 6"/>
          <p:cNvSpPr/>
          <p:nvPr userDrawn="1"/>
        </p:nvSpPr>
        <p:spPr>
          <a:xfrm>
            <a:off x="732077" y="6225886"/>
            <a:ext cx="457176" cy="369332"/>
          </a:xfrm>
          <a:prstGeom prst="rect">
            <a:avLst/>
          </a:prstGeom>
        </p:spPr>
        <p:txBody>
          <a:bodyPr wrap="none">
            <a:spAutoFit/>
          </a:bodyPr>
          <a:lstStyle/>
          <a:p>
            <a:fld id="{E732600E-B140-4A0D-8B5E-210AF5C491A7}" type="slidenum">
              <a:rPr kumimoji="0" lang="bg-BG" sz="1800" b="0" i="0" u="none" strike="noStrike" kern="1200" cap="none" spc="0" normalizeH="0" baseline="0" noProof="0" smtClean="0">
                <a:ln>
                  <a:noFill/>
                </a:ln>
                <a:solidFill>
                  <a:prstClr val="black"/>
                </a:solidFill>
                <a:effectLst/>
                <a:uLnTx/>
                <a:uFillTx/>
                <a:latin typeface="+mn-lt"/>
              </a:rPr>
              <a:pPr/>
              <a:t>‹#›</a:t>
            </a:fld>
            <a:endParaRPr lang="bg-BG" dirty="0"/>
          </a:p>
        </p:txBody>
      </p:sp>
    </p:spTree>
    <p:extLst>
      <p:ext uri="{BB962C8B-B14F-4D97-AF65-F5344CB8AC3E}">
        <p14:creationId xmlns:p14="http://schemas.microsoft.com/office/powerpoint/2010/main" xmlns="" val="358714358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pic>
        <p:nvPicPr>
          <p:cNvPr id="8" name="Picture 7"/>
          <p:cNvPicPr>
            <a:picLocks noChangeAspect="1"/>
          </p:cNvPicPr>
          <p:nvPr userDrawn="1"/>
        </p:nvPicPr>
        <p:blipFill>
          <a:blip r:embed="rId2" cstate="print"/>
          <a:stretch>
            <a:fillRect/>
          </a:stretch>
        </p:blipFill>
        <p:spPr>
          <a:xfrm>
            <a:off x="9463876" y="6099629"/>
            <a:ext cx="1889924" cy="621846"/>
          </a:xfrm>
          <a:prstGeom prst="rect">
            <a:avLst/>
          </a:prstGeom>
        </p:spPr>
      </p:pic>
    </p:spTree>
    <p:extLst>
      <p:ext uri="{BB962C8B-B14F-4D97-AF65-F5344CB8AC3E}">
        <p14:creationId xmlns:p14="http://schemas.microsoft.com/office/powerpoint/2010/main" xmlns="" val="219063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stretch>
            <a:fillRect/>
          </a:stretch>
        </p:blipFill>
        <p:spPr>
          <a:xfrm>
            <a:off x="-1057" y="21318"/>
            <a:ext cx="12193057" cy="6876884"/>
          </a:xfrm>
          <a:prstGeom prst="rect">
            <a:avLst/>
          </a:prstGeom>
        </p:spPr>
      </p:pic>
      <p:sp>
        <p:nvSpPr>
          <p:cNvPr id="2" name="Title Placeholder 1"/>
          <p:cNvSpPr>
            <a:spLocks noGrp="1"/>
          </p:cNvSpPr>
          <p:nvPr>
            <p:ph type="title"/>
          </p:nvPr>
        </p:nvSpPr>
        <p:spPr>
          <a:xfrm>
            <a:off x="838200" y="365126"/>
            <a:ext cx="10515600" cy="916668"/>
          </a:xfrm>
          <a:prstGeom prst="rect">
            <a:avLst/>
          </a:prstGeom>
        </p:spPr>
        <p:txBody>
          <a:bodyPr vert="horz" lIns="91440" tIns="45720" rIns="91440" bIns="45720" rtlCol="0" anchor="ctr">
            <a:normAutofit/>
          </a:bodyPr>
          <a:lstStyle/>
          <a:p>
            <a:r>
              <a:rPr lang="en-US" dirty="0" smtClean="0"/>
              <a:t>Click to edit Master title style</a:t>
            </a:r>
            <a:endParaRPr lang="bg-BG" dirty="0"/>
          </a:p>
        </p:txBody>
      </p:sp>
      <p:sp>
        <p:nvSpPr>
          <p:cNvPr id="3" name="Text Placeholder 2"/>
          <p:cNvSpPr>
            <a:spLocks noGrp="1"/>
          </p:cNvSpPr>
          <p:nvPr>
            <p:ph type="body" idx="1"/>
          </p:nvPr>
        </p:nvSpPr>
        <p:spPr>
          <a:xfrm>
            <a:off x="838200" y="1445079"/>
            <a:ext cx="10515600" cy="45066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pic>
        <p:nvPicPr>
          <p:cNvPr id="9" name="Picture 8"/>
          <p:cNvPicPr>
            <a:picLocks noChangeAspect="1"/>
          </p:cNvPicPr>
          <p:nvPr userDrawn="1"/>
        </p:nvPicPr>
        <p:blipFill>
          <a:blip r:embed="rId7" cstate="print"/>
          <a:stretch>
            <a:fillRect/>
          </a:stretch>
        </p:blipFill>
        <p:spPr>
          <a:xfrm>
            <a:off x="8561590" y="381674"/>
            <a:ext cx="2792210" cy="646232"/>
          </a:xfrm>
          <a:prstGeom prst="rect">
            <a:avLst/>
          </a:prstGeom>
        </p:spPr>
      </p:pic>
      <p:pic>
        <p:nvPicPr>
          <p:cNvPr id="10" name="Picture 9"/>
          <p:cNvPicPr>
            <a:picLocks noChangeAspect="1"/>
          </p:cNvPicPr>
          <p:nvPr userDrawn="1"/>
        </p:nvPicPr>
        <p:blipFill>
          <a:blip r:embed="rId8" cstate="print"/>
          <a:stretch>
            <a:fillRect/>
          </a:stretch>
        </p:blipFill>
        <p:spPr>
          <a:xfrm>
            <a:off x="9463876" y="6099629"/>
            <a:ext cx="1889924" cy="621846"/>
          </a:xfrm>
          <a:prstGeom prst="rect">
            <a:avLst/>
          </a:prstGeom>
        </p:spPr>
      </p:pic>
      <p:pic>
        <p:nvPicPr>
          <p:cNvPr id="11" name="Picture 10"/>
          <p:cNvPicPr>
            <a:picLocks noChangeAspect="1"/>
          </p:cNvPicPr>
          <p:nvPr userDrawn="1"/>
        </p:nvPicPr>
        <p:blipFill>
          <a:blip r:embed="rId9" cstate="print"/>
          <a:stretch>
            <a:fillRect/>
          </a:stretch>
        </p:blipFill>
        <p:spPr>
          <a:xfrm>
            <a:off x="3736521" y="6356350"/>
            <a:ext cx="5060119" cy="335309"/>
          </a:xfrm>
          <a:prstGeom prst="rect">
            <a:avLst/>
          </a:prstGeom>
        </p:spPr>
      </p:pic>
      <p:sp>
        <p:nvSpPr>
          <p:cNvPr id="12" name="Rectangle 11"/>
          <p:cNvSpPr/>
          <p:nvPr userDrawn="1"/>
        </p:nvSpPr>
        <p:spPr>
          <a:xfrm>
            <a:off x="838200" y="6225886"/>
            <a:ext cx="457176" cy="369332"/>
          </a:xfrm>
          <a:prstGeom prst="rect">
            <a:avLst/>
          </a:prstGeom>
        </p:spPr>
        <p:txBody>
          <a:bodyPr wrap="none">
            <a:spAutoFit/>
          </a:bodyPr>
          <a:lstStyle/>
          <a:p>
            <a:fld id="{E732600E-B140-4A0D-8B5E-210AF5C491A7}" type="slidenum">
              <a:rPr kumimoji="0" lang="bg-BG" sz="1800" b="0" i="0" u="none" strike="noStrike" kern="1200" cap="none" spc="0" normalizeH="0" baseline="0" noProof="0" smtClean="0">
                <a:ln>
                  <a:noFill/>
                </a:ln>
                <a:solidFill>
                  <a:prstClr val="black"/>
                </a:solidFill>
                <a:effectLst/>
                <a:uLnTx/>
                <a:uFillTx/>
                <a:latin typeface="+mn-lt"/>
              </a:rPr>
              <a:pPr/>
              <a:t>‹#›</a:t>
            </a:fld>
            <a:endParaRPr lang="bg-BG" dirty="0"/>
          </a:p>
        </p:txBody>
      </p:sp>
    </p:spTree>
    <p:extLst>
      <p:ext uri="{BB962C8B-B14F-4D97-AF65-F5344CB8AC3E}">
        <p14:creationId xmlns:p14="http://schemas.microsoft.com/office/powerpoint/2010/main" xmlns="" val="106681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l" defTabSz="914400" rtl="0" eaLnBrk="1" latinLnBrk="0" hangingPunct="1">
        <a:lnSpc>
          <a:spcPct val="90000"/>
        </a:lnSpc>
        <a:spcBef>
          <a:spcPct val="0"/>
        </a:spcBef>
        <a:buNone/>
        <a:defRPr sz="4400" kern="1200">
          <a:solidFill>
            <a:srgbClr val="00B050"/>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B050"/>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B05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00B05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consilium.europa.eu/doc/document/ST-9237-2022-INIT/e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uropa.eu/europass/en/europass-certificate-supplement-stakeholde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uropa.eu/europass/en/stakeholders/education-and-training/mobility-docume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ngle-market-economy.ec.europa.eu/single-market/services/free-movement-professionals/recognition-professional-qualifications-practice/general-system_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a:extLst>
              <a:ext uri="{FF2B5EF4-FFF2-40B4-BE49-F238E27FC236}">
                <a16:creationId xmlns="" xmlns:a16="http://schemas.microsoft.com/office/drawing/2014/main" id="{200B3D2B-613A-41BE-987D-E6A1324B456D}"/>
              </a:ext>
            </a:extLst>
          </p:cNvPr>
          <p:cNvSpPr txBox="1">
            <a:spLocks/>
          </p:cNvSpPr>
          <p:nvPr/>
        </p:nvSpPr>
        <p:spPr>
          <a:xfrm>
            <a:off x="5778320" y="1346490"/>
            <a:ext cx="6413680" cy="1944000"/>
          </a:xfrm>
          <a:prstGeom prst="rect">
            <a:avLst/>
          </a:prstGeom>
          <a:solidFill>
            <a:sysClr val="window" lastClr="FFFFFF"/>
          </a:solidFill>
          <a:effectLst/>
        </p:spPr>
        <p:txBody>
          <a:bodyPr vert="horz" lIns="180000" tIns="135000" rIns="252000" bIns="180000" rtlCol="0" anchor="t">
            <a:noAutofit/>
          </a:bodyPr>
          <a:lstStyle>
            <a:lvl1pPr algn="r" defTabSz="457200" rtl="0" eaLnBrk="1" latinLnBrk="0" hangingPunct="1">
              <a:spcBef>
                <a:spcPct val="0"/>
              </a:spcBef>
              <a:buNone/>
              <a:defRPr lang="en-ZA" sz="3600" b="1" kern="1200" cap="none" spc="-225" dirty="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MODULE</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5</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r>
            <a:b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b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New Methods &amp; Practices</a:t>
            </a:r>
            <a:endParaRPr kumimoji="0" lang="tr-TR" sz="4500" b="1" i="0" u="none" strike="noStrike" kern="1200" cap="none" spc="-225" normalizeH="0" baseline="0" noProof="0" dirty="0">
              <a:ln w="3175" cmpd="sng">
                <a:noFill/>
              </a:ln>
              <a:solidFill>
                <a:sysClr val="windowText" lastClr="000000"/>
              </a:solidFill>
              <a:effectLst/>
              <a:uLnTx/>
              <a:uFillTx/>
              <a:latin typeface="Calisto MT" pitchFamily="18" charset="0"/>
            </a:endParaRPr>
          </a:p>
        </p:txBody>
      </p:sp>
      <p:sp>
        <p:nvSpPr>
          <p:cNvPr id="6" name="Metin Yer Tutucusu 13">
            <a:extLst>
              <a:ext uri="{FF2B5EF4-FFF2-40B4-BE49-F238E27FC236}">
                <a16:creationId xmlns="" xmlns:a16="http://schemas.microsoft.com/office/drawing/2014/main" id="{F278402B-CA7D-4F5B-B3FA-ED74AB3CFB6C}"/>
              </a:ext>
            </a:extLst>
          </p:cNvPr>
          <p:cNvSpPr txBox="1">
            <a:spLocks/>
          </p:cNvSpPr>
          <p:nvPr/>
        </p:nvSpPr>
        <p:spPr>
          <a:xfrm>
            <a:off x="6053071" y="3858715"/>
            <a:ext cx="5543984" cy="1756474"/>
          </a:xfrm>
          <a:prstGeom prst="rect">
            <a:avLst/>
          </a:prstGeom>
          <a:solidFill>
            <a:sysClr val="windowText" lastClr="000000">
              <a:alpha val="80000"/>
            </a:sysClr>
          </a:solidFill>
        </p:spPr>
        <p:txBody>
          <a:bodyPr vert="horz" lIns="180000" tIns="180000" rIns="252000" bIns="180000" rtlCol="0" anchor="ctr">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1pPr>
            <a:lvl2pPr marL="200025"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2pPr>
            <a:lvl3pPr marL="40719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3pPr>
            <a:lvl4pPr marL="607219"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4pPr>
            <a:lvl5pPr marL="80724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3200" b="1" i="0" u="none" strike="noStrike" kern="1200" cap="none" spc="0" normalizeH="0" baseline="0" noProof="0" dirty="0" smtClean="0">
                <a:ln>
                  <a:noFill/>
                </a:ln>
                <a:solidFill>
                  <a:sysClr val="window" lastClr="FFFFFF"/>
                </a:solidFill>
                <a:effectLst/>
                <a:uLnTx/>
                <a:uFillTx/>
                <a:latin typeface="Calisto MT" pitchFamily="18" charset="0"/>
              </a:rPr>
              <a:t>5.4.</a:t>
            </a:r>
            <a:r>
              <a:rPr kumimoji="0" lang="en-US" sz="3200" b="1" i="0" u="none" strike="noStrike" kern="1200" cap="none" spc="0" normalizeH="0" noProof="0" dirty="0" smtClean="0">
                <a:ln>
                  <a:noFill/>
                </a:ln>
                <a:solidFill>
                  <a:sysClr val="window" lastClr="FFFFFF"/>
                </a:solidFill>
                <a:effectLst/>
                <a:uLnTx/>
                <a:uFillTx/>
                <a:latin typeface="Calisto MT" pitchFamily="18" charset="0"/>
              </a:rPr>
              <a:t> European Transparency &amp; Recognition</a:t>
            </a:r>
            <a:endParaRPr kumimoji="0" lang="tr-TR" sz="3200" b="1" i="0" u="none" strike="noStrike" kern="1200" cap="none" spc="0" normalizeH="0" baseline="0" noProof="0" dirty="0">
              <a:ln>
                <a:noFill/>
              </a:ln>
              <a:solidFill>
                <a:sysClr val="window" lastClr="FFFFFF"/>
              </a:solidFill>
              <a:effectLst/>
              <a:uLnTx/>
              <a:uFillTx/>
              <a:latin typeface="Calisto MT"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220" y="1346490"/>
            <a:ext cx="5372100" cy="353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112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6">
                    <a:lumMod val="50000"/>
                  </a:schemeClr>
                </a:solidFill>
              </a:rPr>
              <a:t>MICRO-CREDENTIALS</a:t>
            </a:r>
            <a:endParaRPr lang="bg-BG" sz="3200" b="1"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marL="0" indent="0">
              <a:buNone/>
            </a:pPr>
            <a:r>
              <a:rPr lang="en-GB" i="1" dirty="0">
                <a:solidFill>
                  <a:schemeClr val="accent6">
                    <a:lumMod val="50000"/>
                  </a:schemeClr>
                </a:solidFill>
                <a:latin typeface="Book Antiqua" pitchFamily="18" charset="0"/>
              </a:rPr>
              <a:t>On 16 June 2022, the Council of the European Union (EU) adopted a </a:t>
            </a:r>
            <a:r>
              <a:rPr lang="en-GB" i="1" u="sng" dirty="0">
                <a:solidFill>
                  <a:schemeClr val="accent6">
                    <a:lumMod val="50000"/>
                  </a:schemeClr>
                </a:solidFill>
                <a:latin typeface="Book Antiqua" pitchFamily="18" charset="0"/>
                <a:hlinkClick r:id="rId3"/>
              </a:rPr>
              <a:t>Recommendation on a European approach to micro-credentials for lifelong learning and employability</a:t>
            </a:r>
            <a:r>
              <a:rPr lang="en-GB" i="1" dirty="0">
                <a:solidFill>
                  <a:schemeClr val="accent6">
                    <a:lumMod val="50000"/>
                  </a:schemeClr>
                </a:solidFill>
                <a:latin typeface="Book Antiqua" pitchFamily="18" charset="0"/>
              </a:rPr>
              <a:t>. The Recommendation seeks to support the development, implementation and recognition of micro-credentials across institutions, businesses, sectors and borders.</a:t>
            </a:r>
            <a:endParaRPr lang="bg-BG" i="1" dirty="0">
              <a:solidFill>
                <a:schemeClr val="accent6">
                  <a:lumMod val="50000"/>
                </a:schemeClr>
              </a:solidFill>
              <a:latin typeface="Book Antiqua" pitchFamily="18" charset="0"/>
            </a:endParaRPr>
          </a:p>
          <a:p>
            <a:pPr marL="0" indent="0">
              <a:buNone/>
            </a:pPr>
            <a:r>
              <a:rPr lang="en-GB" i="1" dirty="0" smtClean="0">
                <a:solidFill>
                  <a:schemeClr val="accent6">
                    <a:lumMod val="50000"/>
                  </a:schemeClr>
                </a:solidFill>
                <a:latin typeface="Book Antiqua" pitchFamily="18" charset="0"/>
              </a:rPr>
              <a:t>Micro-credentials </a:t>
            </a:r>
            <a:r>
              <a:rPr lang="en-GB" i="1" dirty="0">
                <a:solidFill>
                  <a:schemeClr val="accent6">
                    <a:lumMod val="50000"/>
                  </a:schemeClr>
                </a:solidFill>
                <a:latin typeface="Book Antiqua" pitchFamily="18" charset="0"/>
              </a:rPr>
              <a:t>certify the learning outcomes of short-term learning experiences, for example a short course or training. They offer a flexible, targeted way to help people develop the knowledge, skills and competences they need for their personal and professional development.</a:t>
            </a:r>
            <a:endParaRPr lang="bg-BG" i="1" dirty="0">
              <a:solidFill>
                <a:schemeClr val="accent6">
                  <a:lumMod val="50000"/>
                </a:schemeClr>
              </a:solidFill>
              <a:latin typeface="Book Antiqua" pitchFamily="18" charset="0"/>
            </a:endParaRPr>
          </a:p>
          <a:p>
            <a:pPr marL="0" indent="0">
              <a:buNone/>
            </a:pPr>
            <a:endParaRPr lang="bg-BG" dirty="0"/>
          </a:p>
        </p:txBody>
      </p:sp>
    </p:spTree>
    <p:extLst>
      <p:ext uri="{BB962C8B-B14F-4D97-AF65-F5344CB8AC3E}">
        <p14:creationId xmlns:p14="http://schemas.microsoft.com/office/powerpoint/2010/main" xmlns="" val="36386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chemeClr val="accent6">
                    <a:lumMod val="50000"/>
                  </a:schemeClr>
                </a:solidFill>
              </a:rPr>
              <a:t>Building trust &amp; flexibility</a:t>
            </a:r>
            <a:endParaRPr lang="bg-BG" sz="3400" b="1"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GB" dirty="0">
                <a:solidFill>
                  <a:schemeClr val="accent6">
                    <a:lumMod val="50000"/>
                  </a:schemeClr>
                </a:solidFill>
                <a:latin typeface="Book Antiqua" pitchFamily="18" charset="0"/>
              </a:rPr>
              <a:t>The Council Recommendation aims to</a:t>
            </a:r>
            <a:endParaRPr lang="bg-BG" dirty="0">
              <a:solidFill>
                <a:schemeClr val="accent6">
                  <a:lumMod val="50000"/>
                </a:schemeClr>
              </a:solidFill>
              <a:latin typeface="Book Antiqua" pitchFamily="18" charset="0"/>
            </a:endParaRPr>
          </a:p>
          <a:p>
            <a:pPr lvl="0">
              <a:lnSpc>
                <a:spcPct val="150000"/>
              </a:lnSpc>
            </a:pPr>
            <a:r>
              <a:rPr lang="en-GB" i="1" dirty="0">
                <a:solidFill>
                  <a:schemeClr val="accent6">
                    <a:lumMod val="50000"/>
                  </a:schemeClr>
                </a:solidFill>
                <a:latin typeface="Book Antiqua" pitchFamily="18" charset="0"/>
              </a:rPr>
              <a:t>enable individuals to acquire, update and improve the knowledge, skills and competences they need to thrive in an evolving labour market and </a:t>
            </a:r>
            <a:r>
              <a:rPr lang="en-GB" i="1" dirty="0" smtClean="0">
                <a:solidFill>
                  <a:schemeClr val="accent6">
                    <a:lumMod val="50000"/>
                  </a:schemeClr>
                </a:solidFill>
                <a:latin typeface="Book Antiqua" pitchFamily="18" charset="0"/>
              </a:rPr>
              <a:t>society</a:t>
            </a:r>
          </a:p>
          <a:p>
            <a:pPr lvl="0">
              <a:lnSpc>
                <a:spcPct val="150000"/>
              </a:lnSpc>
            </a:pPr>
            <a:r>
              <a:rPr lang="en-GB" i="1" dirty="0" smtClean="0">
                <a:solidFill>
                  <a:schemeClr val="accent6">
                    <a:lumMod val="50000"/>
                  </a:schemeClr>
                </a:solidFill>
                <a:latin typeface="Book Antiqua" pitchFamily="18" charset="0"/>
              </a:rPr>
              <a:t>support </a:t>
            </a:r>
            <a:r>
              <a:rPr lang="en-GB" i="1" dirty="0">
                <a:solidFill>
                  <a:schemeClr val="accent6">
                    <a:lumMod val="50000"/>
                  </a:schemeClr>
                </a:solidFill>
                <a:latin typeface="Book Antiqua" pitchFamily="18" charset="0"/>
              </a:rPr>
              <a:t>the preparedness of micro-credential providers to enhance the quality, transparency and </a:t>
            </a:r>
            <a:r>
              <a:rPr lang="en-GB" i="1" dirty="0" smtClean="0">
                <a:solidFill>
                  <a:schemeClr val="accent6">
                    <a:lumMod val="50000"/>
                  </a:schemeClr>
                </a:solidFill>
                <a:latin typeface="Book Antiqua" pitchFamily="18" charset="0"/>
              </a:rPr>
              <a:t>flexibility</a:t>
            </a:r>
          </a:p>
          <a:p>
            <a:pPr lvl="0">
              <a:lnSpc>
                <a:spcPct val="150000"/>
              </a:lnSpc>
            </a:pPr>
            <a:r>
              <a:rPr lang="en-GB" i="1" dirty="0" smtClean="0">
                <a:solidFill>
                  <a:schemeClr val="accent6">
                    <a:lumMod val="50000"/>
                  </a:schemeClr>
                </a:solidFill>
                <a:latin typeface="Book Antiqua" pitchFamily="18" charset="0"/>
              </a:rPr>
              <a:t>foster </a:t>
            </a:r>
            <a:r>
              <a:rPr lang="en-GB" i="1" dirty="0">
                <a:solidFill>
                  <a:schemeClr val="accent6">
                    <a:lumMod val="50000"/>
                  </a:schemeClr>
                </a:solidFill>
                <a:latin typeface="Book Antiqua" pitchFamily="18" charset="0"/>
              </a:rPr>
              <a:t>inclusiveness, access and equal </a:t>
            </a:r>
            <a:r>
              <a:rPr lang="en-GB" i="1" dirty="0" smtClean="0">
                <a:solidFill>
                  <a:schemeClr val="accent6">
                    <a:lumMod val="50000"/>
                  </a:schemeClr>
                </a:solidFill>
                <a:latin typeface="Book Antiqua" pitchFamily="18" charset="0"/>
              </a:rPr>
              <a:t>opportunities</a:t>
            </a:r>
            <a:endParaRPr lang="bg-BG" i="1" dirty="0">
              <a:solidFill>
                <a:schemeClr val="accent6">
                  <a:lumMod val="50000"/>
                </a:schemeClr>
              </a:solidFill>
              <a:latin typeface="Book Antiqua" pitchFamily="18" charset="0"/>
            </a:endParaRPr>
          </a:p>
        </p:txBody>
      </p:sp>
    </p:spTree>
    <p:extLst>
      <p:ext uri="{BB962C8B-B14F-4D97-AF65-F5344CB8AC3E}">
        <p14:creationId xmlns:p14="http://schemas.microsoft.com/office/powerpoint/2010/main" xmlns="" val="85348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solidFill>
                  <a:schemeClr val="accent6">
                    <a:lumMod val="50000"/>
                  </a:schemeClr>
                </a:solidFill>
              </a:rPr>
              <a:t>Commission support for micro-credentials </a:t>
            </a:r>
            <a:r>
              <a:rPr lang="en-GB" sz="3600" b="1" dirty="0" smtClean="0">
                <a:solidFill>
                  <a:schemeClr val="accent6">
                    <a:lumMod val="50000"/>
                  </a:schemeClr>
                </a:solidFill>
              </a:rPr>
              <a:t/>
            </a:r>
            <a:br>
              <a:rPr lang="en-GB" sz="3600" b="1" dirty="0" smtClean="0">
                <a:solidFill>
                  <a:schemeClr val="accent6">
                    <a:lumMod val="50000"/>
                  </a:schemeClr>
                </a:solidFill>
              </a:rPr>
            </a:br>
            <a:r>
              <a:rPr lang="en-GB" sz="3600" b="1" dirty="0" smtClean="0">
                <a:solidFill>
                  <a:schemeClr val="accent6">
                    <a:lumMod val="50000"/>
                  </a:schemeClr>
                </a:solidFill>
              </a:rPr>
              <a:t>ecosystems</a:t>
            </a:r>
            <a:endParaRPr lang="bg-BG" sz="3600" b="1"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marL="0" indent="0">
              <a:buNone/>
            </a:pPr>
            <a:r>
              <a:rPr lang="en-GB" dirty="0">
                <a:solidFill>
                  <a:schemeClr val="accent6">
                    <a:lumMod val="50000"/>
                  </a:schemeClr>
                </a:solidFill>
                <a:latin typeface="Book Antiqua" pitchFamily="18" charset="0"/>
              </a:rPr>
              <a:t>The Commission will support the implementation of the Recommendation by</a:t>
            </a:r>
            <a:endParaRPr lang="bg-BG" dirty="0">
              <a:solidFill>
                <a:schemeClr val="accent6">
                  <a:lumMod val="50000"/>
                </a:schemeClr>
              </a:solidFill>
              <a:latin typeface="Book Antiqua" pitchFamily="18" charset="0"/>
            </a:endParaRPr>
          </a:p>
          <a:p>
            <a:pPr lvl="0"/>
            <a:r>
              <a:rPr lang="en-GB" i="1" dirty="0">
                <a:solidFill>
                  <a:schemeClr val="accent6">
                    <a:lumMod val="50000"/>
                  </a:schemeClr>
                </a:solidFill>
                <a:latin typeface="Book Antiqua" pitchFamily="18" charset="0"/>
              </a:rPr>
              <a:t>fostering dialogue on how to use and adapt existing EU tools and services to support the development of micro-credentials by all types of providers</a:t>
            </a:r>
            <a:endParaRPr lang="bg-BG" i="1" dirty="0">
              <a:solidFill>
                <a:schemeClr val="accent6">
                  <a:lumMod val="50000"/>
                </a:schemeClr>
              </a:solidFill>
              <a:latin typeface="Book Antiqua" pitchFamily="18" charset="0"/>
            </a:endParaRPr>
          </a:p>
          <a:p>
            <a:pPr lvl="0"/>
            <a:r>
              <a:rPr lang="en-GB" i="1" dirty="0">
                <a:solidFill>
                  <a:schemeClr val="accent6">
                    <a:lumMod val="50000"/>
                  </a:schemeClr>
                </a:solidFill>
                <a:latin typeface="Book Antiqua" pitchFamily="18" charset="0"/>
              </a:rPr>
              <a:t>supporting the sharing of information and promoting best practices</a:t>
            </a:r>
            <a:endParaRPr lang="bg-BG" i="1" dirty="0">
              <a:solidFill>
                <a:schemeClr val="accent6">
                  <a:lumMod val="50000"/>
                </a:schemeClr>
              </a:solidFill>
              <a:latin typeface="Book Antiqua" pitchFamily="18" charset="0"/>
            </a:endParaRPr>
          </a:p>
          <a:p>
            <a:pPr lvl="0"/>
            <a:r>
              <a:rPr lang="en-GB" i="1" dirty="0">
                <a:solidFill>
                  <a:schemeClr val="accent6">
                    <a:lumMod val="50000"/>
                  </a:schemeClr>
                </a:solidFill>
                <a:latin typeface="Book Antiqua" pitchFamily="18" charset="0"/>
              </a:rPr>
              <a:t>exploring how the </a:t>
            </a:r>
            <a:r>
              <a:rPr lang="en-GB" i="1" dirty="0" err="1">
                <a:solidFill>
                  <a:schemeClr val="accent6">
                    <a:lumMod val="50000"/>
                  </a:schemeClr>
                </a:solidFill>
                <a:latin typeface="Book Antiqua" pitchFamily="18" charset="0"/>
              </a:rPr>
              <a:t>Europass</a:t>
            </a:r>
            <a:r>
              <a:rPr lang="en-GB" i="1" dirty="0">
                <a:solidFill>
                  <a:schemeClr val="accent6">
                    <a:lumMod val="50000"/>
                  </a:schemeClr>
                </a:solidFill>
                <a:latin typeface="Book Antiqua" pitchFamily="18" charset="0"/>
              </a:rPr>
              <a:t> platform could support the technical implementation of the Recommendation</a:t>
            </a:r>
            <a:endParaRPr lang="bg-BG" i="1" dirty="0">
              <a:solidFill>
                <a:schemeClr val="accent6">
                  <a:lumMod val="50000"/>
                </a:schemeClr>
              </a:solidFill>
              <a:latin typeface="Book Antiqua" pitchFamily="18" charset="0"/>
            </a:endParaRPr>
          </a:p>
          <a:p>
            <a:pPr lvl="0"/>
            <a:r>
              <a:rPr lang="en-GB" i="1" dirty="0">
                <a:solidFill>
                  <a:schemeClr val="accent6">
                    <a:lumMod val="50000"/>
                  </a:schemeClr>
                </a:solidFill>
                <a:latin typeface="Book Antiqua" pitchFamily="18" charset="0"/>
              </a:rPr>
              <a:t>providing funding support through the Erasmus+ programme</a:t>
            </a:r>
            <a:endParaRPr lang="bg-BG" i="1" dirty="0">
              <a:solidFill>
                <a:schemeClr val="accent6">
                  <a:lumMod val="50000"/>
                </a:schemeClr>
              </a:solidFill>
              <a:latin typeface="Book Antiqua" pitchFamily="18" charset="0"/>
            </a:endParaRPr>
          </a:p>
        </p:txBody>
      </p:sp>
    </p:spTree>
    <p:extLst>
      <p:ext uri="{BB962C8B-B14F-4D97-AF65-F5344CB8AC3E}">
        <p14:creationId xmlns:p14="http://schemas.microsoft.com/office/powerpoint/2010/main" xmlns="" val="203621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accent6">
                    <a:lumMod val="50000"/>
                  </a:schemeClr>
                </a:solidFill>
              </a:rPr>
              <a:t>EUROPASS</a:t>
            </a:r>
            <a:endParaRPr lang="bg-BG" sz="3600" b="1"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bg-BG" u="sng" dirty="0">
                <a:solidFill>
                  <a:schemeClr val="accent6">
                    <a:lumMod val="50000"/>
                  </a:schemeClr>
                </a:solidFill>
                <a:latin typeface="Book Antiqua" pitchFamily="18" charset="0"/>
              </a:rPr>
              <a:t>The European tool to manage career and studies</a:t>
            </a:r>
          </a:p>
          <a:p>
            <a:pPr marL="0" indent="0">
              <a:buNone/>
            </a:pPr>
            <a:r>
              <a:rPr lang="bg-BG" dirty="0">
                <a:solidFill>
                  <a:schemeClr val="accent6">
                    <a:lumMod val="50000"/>
                  </a:schemeClr>
                </a:solidFill>
                <a:latin typeface="Book Antiqua" pitchFamily="18" charset="0"/>
              </a:rPr>
              <a:t>Europass is a multilingual tool that will enable your students or prospective students to document all their skills, qualifications and experience in one place. </a:t>
            </a:r>
            <a:endParaRPr lang="en-US" dirty="0" smtClean="0">
              <a:solidFill>
                <a:schemeClr val="accent6">
                  <a:lumMod val="50000"/>
                </a:schemeClr>
              </a:solidFill>
              <a:latin typeface="Book Antiqua" pitchFamily="18" charset="0"/>
            </a:endParaRPr>
          </a:p>
          <a:p>
            <a:pPr lvl="0"/>
            <a:r>
              <a:rPr lang="bg-BG" i="1" dirty="0">
                <a:solidFill>
                  <a:schemeClr val="accent6">
                    <a:lumMod val="50000"/>
                  </a:schemeClr>
                </a:solidFill>
                <a:latin typeface="Book Antiqua" pitchFamily="18" charset="0"/>
              </a:rPr>
              <a:t>The </a:t>
            </a:r>
            <a:r>
              <a:rPr lang="bg-BG" i="1" u="sng" dirty="0">
                <a:solidFill>
                  <a:schemeClr val="accent6">
                    <a:lumMod val="50000"/>
                  </a:schemeClr>
                </a:solidFill>
                <a:latin typeface="Book Antiqua" pitchFamily="18" charset="0"/>
                <a:hlinkClick r:id="rId3"/>
              </a:rPr>
              <a:t>Europass Certificate Supplement</a:t>
            </a:r>
            <a:r>
              <a:rPr lang="bg-BG" i="1" dirty="0">
                <a:solidFill>
                  <a:schemeClr val="accent6">
                    <a:lumMod val="50000"/>
                  </a:schemeClr>
                </a:solidFill>
                <a:latin typeface="Book Antiqua" pitchFamily="18" charset="0"/>
              </a:rPr>
              <a:t> is issued by vocational education and training (VET) institutions and offers helpful information on your vocational qualifications (e.g. grades, achievements, institution) in a standard format.</a:t>
            </a:r>
          </a:p>
          <a:p>
            <a:pPr lvl="0"/>
            <a:r>
              <a:rPr lang="bg-BG" i="1" dirty="0">
                <a:solidFill>
                  <a:schemeClr val="accent6">
                    <a:lumMod val="50000"/>
                  </a:schemeClr>
                </a:solidFill>
                <a:latin typeface="Book Antiqua" pitchFamily="18" charset="0"/>
              </a:rPr>
              <a:t>The </a:t>
            </a:r>
            <a:r>
              <a:rPr lang="bg-BG" i="1" u="sng" dirty="0">
                <a:solidFill>
                  <a:schemeClr val="accent6">
                    <a:lumMod val="50000"/>
                  </a:schemeClr>
                </a:solidFill>
                <a:latin typeface="Book Antiqua" pitchFamily="18" charset="0"/>
                <a:hlinkClick r:id="rId4"/>
              </a:rPr>
              <a:t>Europass Mobility</a:t>
            </a:r>
            <a:r>
              <a:rPr lang="bg-BG" i="1" dirty="0">
                <a:solidFill>
                  <a:schemeClr val="accent6">
                    <a:lumMod val="50000"/>
                  </a:schemeClr>
                </a:solidFill>
                <a:latin typeface="Book Antiqua" pitchFamily="18" charset="0"/>
              </a:rPr>
              <a:t> describes international experiences and skills developed while students are studying, working or volunteering abroad.</a:t>
            </a:r>
          </a:p>
        </p:txBody>
      </p:sp>
    </p:spTree>
    <p:extLst>
      <p:ext uri="{BB962C8B-B14F-4D97-AF65-F5344CB8AC3E}">
        <p14:creationId xmlns:p14="http://schemas.microsoft.com/office/powerpoint/2010/main" xmlns="" val="379275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975"/>
          </a:xfrm>
        </p:spPr>
        <p:txBody>
          <a:bodyPr>
            <a:normAutofit/>
          </a:bodyPr>
          <a:lstStyle/>
          <a:p>
            <a:r>
              <a:rPr lang="en-US" sz="3600" b="1" dirty="0" smtClean="0">
                <a:solidFill>
                  <a:schemeClr val="accent6">
                    <a:lumMod val="50000"/>
                  </a:schemeClr>
                </a:solidFill>
              </a:rPr>
              <a:t/>
            </a:r>
            <a:br>
              <a:rPr lang="en-US" sz="3600" b="1" dirty="0" smtClean="0">
                <a:solidFill>
                  <a:schemeClr val="accent6">
                    <a:lumMod val="50000"/>
                  </a:schemeClr>
                </a:solidFill>
              </a:rPr>
            </a:br>
            <a:r>
              <a:rPr lang="bg-BG" sz="3600" b="1" dirty="0" smtClean="0">
                <a:solidFill>
                  <a:schemeClr val="accent6">
                    <a:lumMod val="50000"/>
                  </a:schemeClr>
                </a:solidFill>
              </a:rPr>
              <a:t>What </a:t>
            </a:r>
            <a:r>
              <a:rPr lang="bg-BG" sz="3600" b="1" dirty="0">
                <a:solidFill>
                  <a:schemeClr val="accent6">
                    <a:lumMod val="50000"/>
                  </a:schemeClr>
                </a:solidFill>
              </a:rPr>
              <a:t>is the Europass </a:t>
            </a:r>
            <a:r>
              <a:rPr lang="bg-BG" sz="3600" b="1" dirty="0" smtClean="0">
                <a:solidFill>
                  <a:schemeClr val="accent6">
                    <a:lumMod val="50000"/>
                  </a:schemeClr>
                </a:solidFill>
              </a:rPr>
              <a:t>Certificate </a:t>
            </a:r>
            <a:r>
              <a:rPr lang="bg-BG" sz="3600" b="1" dirty="0">
                <a:solidFill>
                  <a:schemeClr val="accent6">
                    <a:lumMod val="50000"/>
                  </a:schemeClr>
                </a:solidFill>
              </a:rPr>
              <a:t>Supplement?</a:t>
            </a:r>
          </a:p>
        </p:txBody>
      </p:sp>
      <p:sp>
        <p:nvSpPr>
          <p:cNvPr id="3" name="Content Placeholder 2"/>
          <p:cNvSpPr>
            <a:spLocks noGrp="1"/>
          </p:cNvSpPr>
          <p:nvPr>
            <p:ph idx="1"/>
          </p:nvPr>
        </p:nvSpPr>
        <p:spPr>
          <a:xfrm>
            <a:off x="838200" y="1944709"/>
            <a:ext cx="10515600" cy="4086287"/>
          </a:xfrm>
        </p:spPr>
        <p:txBody>
          <a:bodyPr>
            <a:normAutofit lnSpcReduction="10000"/>
          </a:bodyPr>
          <a:lstStyle/>
          <a:p>
            <a:pPr marL="0" indent="0">
              <a:buNone/>
            </a:pPr>
            <a:r>
              <a:rPr lang="bg-BG" dirty="0">
                <a:solidFill>
                  <a:schemeClr val="accent6">
                    <a:lumMod val="50000"/>
                  </a:schemeClr>
                </a:solidFill>
                <a:latin typeface="Book Antiqua" pitchFamily="18" charset="0"/>
              </a:rPr>
              <a:t>The Europass Certificate Supplement is a document that provides information that makes it easier for employers and educational institutions to understand your vocational qualification. </a:t>
            </a:r>
            <a:endParaRPr lang="en-US" dirty="0" smtClean="0">
              <a:solidFill>
                <a:schemeClr val="accent6">
                  <a:lumMod val="50000"/>
                </a:schemeClr>
              </a:solidFill>
              <a:latin typeface="Book Antiqua" pitchFamily="18" charset="0"/>
            </a:endParaRPr>
          </a:p>
          <a:p>
            <a:pPr marL="0" indent="0">
              <a:buNone/>
            </a:pPr>
            <a:r>
              <a:rPr lang="bg-BG" dirty="0" smtClean="0">
                <a:solidFill>
                  <a:schemeClr val="accent6">
                    <a:lumMod val="50000"/>
                  </a:schemeClr>
                </a:solidFill>
                <a:latin typeface="Book Antiqua" pitchFamily="18" charset="0"/>
              </a:rPr>
              <a:t>The </a:t>
            </a:r>
            <a:r>
              <a:rPr lang="bg-BG" dirty="0">
                <a:solidFill>
                  <a:schemeClr val="accent6">
                    <a:lumMod val="50000"/>
                  </a:schemeClr>
                </a:solidFill>
                <a:latin typeface="Book Antiqua" pitchFamily="18" charset="0"/>
              </a:rPr>
              <a:t>Europass Certificate Supplement describes:</a:t>
            </a:r>
          </a:p>
          <a:p>
            <a:pPr lvl="0"/>
            <a:r>
              <a:rPr lang="bg-BG" i="1" dirty="0">
                <a:solidFill>
                  <a:schemeClr val="accent6">
                    <a:lumMod val="50000"/>
                  </a:schemeClr>
                </a:solidFill>
                <a:latin typeface="Book Antiqua" pitchFamily="18" charset="0"/>
              </a:rPr>
              <a:t>the purpose of your qualification,</a:t>
            </a:r>
          </a:p>
          <a:p>
            <a:pPr lvl="0"/>
            <a:r>
              <a:rPr lang="bg-BG" i="1" dirty="0">
                <a:solidFill>
                  <a:schemeClr val="accent6">
                    <a:lumMod val="50000"/>
                  </a:schemeClr>
                </a:solidFill>
                <a:latin typeface="Book Antiqua" pitchFamily="18" charset="0"/>
              </a:rPr>
              <a:t>its level,</a:t>
            </a:r>
          </a:p>
          <a:p>
            <a:pPr lvl="0"/>
            <a:r>
              <a:rPr lang="bg-BG" i="1" dirty="0">
                <a:solidFill>
                  <a:schemeClr val="accent6">
                    <a:lumMod val="50000"/>
                  </a:schemeClr>
                </a:solidFill>
                <a:latin typeface="Book Antiqua" pitchFamily="18" charset="0"/>
              </a:rPr>
              <a:t>its learning outcomes and</a:t>
            </a:r>
          </a:p>
          <a:p>
            <a:pPr lvl="0"/>
            <a:r>
              <a:rPr lang="bg-BG" i="1" dirty="0">
                <a:solidFill>
                  <a:schemeClr val="accent6">
                    <a:lumMod val="50000"/>
                  </a:schemeClr>
                </a:solidFill>
                <a:latin typeface="Book Antiqua" pitchFamily="18" charset="0"/>
              </a:rPr>
              <a:t>information on the relevant education system.</a:t>
            </a:r>
          </a:p>
        </p:txBody>
      </p:sp>
    </p:spTree>
    <p:extLst>
      <p:ext uri="{BB962C8B-B14F-4D97-AF65-F5344CB8AC3E}">
        <p14:creationId xmlns:p14="http://schemas.microsoft.com/office/powerpoint/2010/main" xmlns="" val="2894420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975"/>
          </a:xfrm>
        </p:spPr>
        <p:txBody>
          <a:bodyPr>
            <a:normAutofit fontScale="90000"/>
          </a:bodyPr>
          <a:lstStyle/>
          <a:p>
            <a:r>
              <a:rPr lang="en-US" sz="3600" b="1" dirty="0" smtClean="0">
                <a:solidFill>
                  <a:schemeClr val="accent6">
                    <a:lumMod val="50000"/>
                  </a:schemeClr>
                </a:solidFill>
              </a:rPr>
              <a:t/>
            </a:r>
            <a:br>
              <a:rPr lang="en-US" sz="3600" b="1" dirty="0" smtClean="0">
                <a:solidFill>
                  <a:schemeClr val="accent6">
                    <a:lumMod val="50000"/>
                  </a:schemeClr>
                </a:solidFill>
              </a:rPr>
            </a:br>
            <a:r>
              <a:rPr lang="en-US" sz="3600" b="1" dirty="0" smtClean="0">
                <a:solidFill>
                  <a:schemeClr val="accent6">
                    <a:lumMod val="50000"/>
                  </a:schemeClr>
                </a:solidFill>
              </a:rPr>
              <a:t/>
            </a:r>
            <a:br>
              <a:rPr lang="en-US" sz="3600" b="1" dirty="0" smtClean="0">
                <a:solidFill>
                  <a:schemeClr val="accent6">
                    <a:lumMod val="50000"/>
                  </a:schemeClr>
                </a:solidFill>
              </a:rPr>
            </a:br>
            <a:r>
              <a:rPr lang="bg-BG" sz="3600" b="1" dirty="0" smtClean="0">
                <a:solidFill>
                  <a:schemeClr val="accent6">
                    <a:lumMod val="50000"/>
                  </a:schemeClr>
                </a:solidFill>
              </a:rPr>
              <a:t>What </a:t>
            </a:r>
            <a:r>
              <a:rPr lang="bg-BG" sz="3600" b="1" dirty="0">
                <a:solidFill>
                  <a:schemeClr val="accent6">
                    <a:lumMod val="50000"/>
                  </a:schemeClr>
                </a:solidFill>
              </a:rPr>
              <a:t>is non-formal and informal learning?</a:t>
            </a:r>
            <a:r>
              <a:rPr lang="bg-BG" sz="3600" b="1" dirty="0"/>
              <a:t/>
            </a:r>
            <a:br>
              <a:rPr lang="bg-BG" sz="3600" b="1" dirty="0"/>
            </a:br>
            <a:endParaRPr lang="bg-BG" sz="3600" b="1" dirty="0">
              <a:solidFill>
                <a:schemeClr val="accent6">
                  <a:lumMod val="50000"/>
                </a:schemeClr>
              </a:solidFill>
            </a:endParaRPr>
          </a:p>
        </p:txBody>
      </p:sp>
      <p:sp>
        <p:nvSpPr>
          <p:cNvPr id="3" name="Content Placeholder 2"/>
          <p:cNvSpPr>
            <a:spLocks noGrp="1"/>
          </p:cNvSpPr>
          <p:nvPr>
            <p:ph idx="1"/>
          </p:nvPr>
        </p:nvSpPr>
        <p:spPr>
          <a:xfrm>
            <a:off x="838200" y="1777285"/>
            <a:ext cx="10515600" cy="4253711"/>
          </a:xfrm>
        </p:spPr>
        <p:txBody>
          <a:bodyPr>
            <a:normAutofit/>
          </a:bodyPr>
          <a:lstStyle/>
          <a:p>
            <a:pPr marL="0" indent="0">
              <a:buNone/>
            </a:pPr>
            <a:r>
              <a:rPr lang="bg-BG" dirty="0">
                <a:solidFill>
                  <a:schemeClr val="accent6">
                    <a:lumMod val="50000"/>
                  </a:schemeClr>
                </a:solidFill>
              </a:rPr>
              <a:t>People learn in multiple ways and in many different contexts outside of formal education and training structures. Skills development can follow as a by-product of their daily activities, even when learning was initially not been the primary goal or intention.</a:t>
            </a:r>
          </a:p>
          <a:p>
            <a:pPr lvl="0"/>
            <a:r>
              <a:rPr lang="bg-BG" i="1" dirty="0">
                <a:solidFill>
                  <a:schemeClr val="accent6">
                    <a:lumMod val="50000"/>
                  </a:schemeClr>
                </a:solidFill>
              </a:rPr>
              <a:t>Non-formal learning </a:t>
            </a:r>
            <a:r>
              <a:rPr lang="bg-BG" b="0" i="1" dirty="0">
                <a:solidFill>
                  <a:schemeClr val="accent6">
                    <a:lumMod val="50000"/>
                  </a:schemeClr>
                </a:solidFill>
              </a:rPr>
              <a:t>is normally structured learning (e.g. in-company training)</a:t>
            </a:r>
          </a:p>
          <a:p>
            <a:pPr lvl="0"/>
            <a:r>
              <a:rPr lang="bg-BG" i="1" dirty="0">
                <a:solidFill>
                  <a:schemeClr val="accent6">
                    <a:lumMod val="50000"/>
                  </a:schemeClr>
                </a:solidFill>
              </a:rPr>
              <a:t>Informal learning </a:t>
            </a:r>
            <a:r>
              <a:rPr lang="bg-BG" b="0" i="1" dirty="0">
                <a:solidFill>
                  <a:schemeClr val="accent6">
                    <a:lumMod val="50000"/>
                  </a:schemeClr>
                </a:solidFill>
              </a:rPr>
              <a:t>happens naturally as part of diverse activities (e.g. digital skills developed through leisure activities)</a:t>
            </a:r>
          </a:p>
        </p:txBody>
      </p:sp>
    </p:spTree>
    <p:extLst>
      <p:ext uri="{BB962C8B-B14F-4D97-AF65-F5344CB8AC3E}">
        <p14:creationId xmlns:p14="http://schemas.microsoft.com/office/powerpoint/2010/main" xmlns="" val="423948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975"/>
          </a:xfrm>
        </p:spPr>
        <p:txBody>
          <a:bodyPr>
            <a:normAutofit fontScale="90000"/>
          </a:bodyPr>
          <a:lstStyle/>
          <a:p>
            <a:r>
              <a:rPr lang="en-US" sz="3600" b="1" dirty="0" smtClean="0">
                <a:solidFill>
                  <a:schemeClr val="accent6">
                    <a:lumMod val="50000"/>
                  </a:schemeClr>
                </a:solidFill>
              </a:rPr>
              <a:t/>
            </a:r>
            <a:br>
              <a:rPr lang="en-US" sz="3600" b="1" dirty="0" smtClean="0">
                <a:solidFill>
                  <a:schemeClr val="accent6">
                    <a:lumMod val="50000"/>
                  </a:schemeClr>
                </a:solidFill>
              </a:rPr>
            </a:br>
            <a:r>
              <a:rPr lang="en-US" sz="3600" b="1" dirty="0" smtClean="0">
                <a:solidFill>
                  <a:schemeClr val="accent6">
                    <a:lumMod val="50000"/>
                  </a:schemeClr>
                </a:solidFill>
              </a:rPr>
              <a:t/>
            </a:r>
            <a:br>
              <a:rPr lang="en-US" sz="3600" b="1" dirty="0" smtClean="0">
                <a:solidFill>
                  <a:schemeClr val="accent6">
                    <a:lumMod val="50000"/>
                  </a:schemeClr>
                </a:solidFill>
              </a:rPr>
            </a:br>
            <a:r>
              <a:rPr lang="en-US" sz="3600" b="1" dirty="0" smtClean="0">
                <a:solidFill>
                  <a:schemeClr val="accent6">
                    <a:lumMod val="50000"/>
                  </a:schemeClr>
                </a:solidFill>
              </a:rPr>
              <a:t>Validation of </a:t>
            </a:r>
            <a:r>
              <a:rPr lang="bg-BG" sz="3600" b="1" dirty="0" smtClean="0">
                <a:solidFill>
                  <a:schemeClr val="accent6">
                    <a:lumMod val="50000"/>
                  </a:schemeClr>
                </a:solidFill>
              </a:rPr>
              <a:t>non-formal </a:t>
            </a:r>
            <a:r>
              <a:rPr lang="bg-BG" sz="3600" b="1" dirty="0">
                <a:solidFill>
                  <a:schemeClr val="accent6">
                    <a:lumMod val="50000"/>
                  </a:schemeClr>
                </a:solidFill>
              </a:rPr>
              <a:t>and informal </a:t>
            </a:r>
            <a:r>
              <a:rPr lang="bg-BG" sz="3600" b="1" dirty="0" smtClean="0">
                <a:solidFill>
                  <a:schemeClr val="accent6">
                    <a:lumMod val="50000"/>
                  </a:schemeClr>
                </a:solidFill>
              </a:rPr>
              <a:t>learning</a:t>
            </a:r>
            <a:r>
              <a:rPr lang="bg-BG" sz="3600" b="1" dirty="0"/>
              <a:t/>
            </a:r>
            <a:br>
              <a:rPr lang="bg-BG" sz="3600" b="1" dirty="0"/>
            </a:br>
            <a:endParaRPr lang="bg-BG" sz="3600" b="1" dirty="0">
              <a:solidFill>
                <a:schemeClr val="accent6">
                  <a:lumMod val="50000"/>
                </a:schemeClr>
              </a:solidFill>
            </a:endParaRPr>
          </a:p>
        </p:txBody>
      </p:sp>
      <p:sp>
        <p:nvSpPr>
          <p:cNvPr id="3" name="Content Placeholder 2"/>
          <p:cNvSpPr>
            <a:spLocks noGrp="1"/>
          </p:cNvSpPr>
          <p:nvPr>
            <p:ph idx="1"/>
          </p:nvPr>
        </p:nvSpPr>
        <p:spPr>
          <a:xfrm>
            <a:off x="838200" y="1777285"/>
            <a:ext cx="10515600" cy="4253711"/>
          </a:xfrm>
        </p:spPr>
        <p:txBody>
          <a:bodyPr>
            <a:normAutofit/>
          </a:bodyPr>
          <a:lstStyle/>
          <a:p>
            <a:pPr marL="0" indent="0">
              <a:buNone/>
            </a:pPr>
            <a:r>
              <a:rPr lang="en-US" i="1" dirty="0">
                <a:solidFill>
                  <a:schemeClr val="accent6">
                    <a:lumMod val="50000"/>
                  </a:schemeClr>
                </a:solidFill>
                <a:latin typeface="Book Antiqua" pitchFamily="18" charset="0"/>
              </a:rPr>
              <a:t>‘Validation means a process of confirmation by an authorized body that an individual has acquired learning outcomes measured against a relevant standard and consists of the following four distinct phases: identification, documentation, assessment, and certification.’</a:t>
            </a:r>
            <a:endParaRPr lang="bg-BG" i="1" dirty="0">
              <a:solidFill>
                <a:schemeClr val="accent6">
                  <a:lumMod val="50000"/>
                </a:schemeClr>
              </a:solidFill>
              <a:latin typeface="Book Antiqua" pitchFamily="18" charset="0"/>
            </a:endParaRPr>
          </a:p>
          <a:p>
            <a:pPr marL="0" indent="0">
              <a:buNone/>
            </a:pPr>
            <a:r>
              <a:rPr lang="en-US" i="1" dirty="0">
                <a:solidFill>
                  <a:schemeClr val="accent6">
                    <a:lumMod val="50000"/>
                  </a:schemeClr>
                </a:solidFill>
                <a:latin typeface="Book Antiqua" pitchFamily="18" charset="0"/>
              </a:rPr>
              <a:t>Validation of non-formal and informal learning is based on two fundamental principles. First, that all learning, irrespective of when and where acquired, is potentially valuable. Second, informal, non-formal and formal learning complement each other</a:t>
            </a:r>
            <a:endParaRPr lang="bg-BG" b="0" i="1" dirty="0">
              <a:solidFill>
                <a:schemeClr val="accent6">
                  <a:lumMod val="50000"/>
                </a:schemeClr>
              </a:solidFill>
              <a:latin typeface="Book Antiqua" pitchFamily="18" charset="0"/>
            </a:endParaRPr>
          </a:p>
        </p:txBody>
      </p:sp>
    </p:spTree>
    <p:extLst>
      <p:ext uri="{BB962C8B-B14F-4D97-AF65-F5344CB8AC3E}">
        <p14:creationId xmlns:p14="http://schemas.microsoft.com/office/powerpoint/2010/main" xmlns="" val="166759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975"/>
          </a:xfrm>
        </p:spPr>
        <p:txBody>
          <a:bodyPr>
            <a:normAutofit fontScale="90000"/>
          </a:bodyPr>
          <a:lstStyle/>
          <a:p>
            <a:r>
              <a:rPr lang="en-US" sz="3600" b="1" dirty="0" smtClean="0">
                <a:solidFill>
                  <a:schemeClr val="accent6">
                    <a:lumMod val="50000"/>
                  </a:schemeClr>
                </a:solidFill>
              </a:rPr>
              <a:t/>
            </a:r>
            <a:br>
              <a:rPr lang="en-US" sz="3600" b="1" dirty="0" smtClean="0">
                <a:solidFill>
                  <a:schemeClr val="accent6">
                    <a:lumMod val="50000"/>
                  </a:schemeClr>
                </a:solidFill>
              </a:rPr>
            </a:br>
            <a:r>
              <a:rPr lang="en-US" sz="3600" b="1" dirty="0" smtClean="0">
                <a:solidFill>
                  <a:schemeClr val="accent6">
                    <a:lumMod val="50000"/>
                  </a:schemeClr>
                </a:solidFill>
              </a:rPr>
              <a:t/>
            </a:r>
            <a:br>
              <a:rPr lang="en-US" sz="3600" b="1" dirty="0" smtClean="0">
                <a:solidFill>
                  <a:schemeClr val="accent6">
                    <a:lumMod val="50000"/>
                  </a:schemeClr>
                </a:solidFill>
              </a:rPr>
            </a:br>
            <a:r>
              <a:rPr lang="en-US" sz="3600" b="1" dirty="0" smtClean="0">
                <a:solidFill>
                  <a:schemeClr val="accent6">
                    <a:lumMod val="50000"/>
                  </a:schemeClr>
                </a:solidFill>
              </a:rPr>
              <a:t>Key questions on learning experiences</a:t>
            </a:r>
            <a:r>
              <a:rPr lang="bg-BG" sz="3600" b="1" dirty="0"/>
              <a:t/>
            </a:r>
            <a:br>
              <a:rPr lang="bg-BG" sz="3600" b="1" dirty="0"/>
            </a:br>
            <a:endParaRPr lang="bg-BG" sz="3600" b="1" dirty="0">
              <a:solidFill>
                <a:schemeClr val="accent6">
                  <a:lumMod val="50000"/>
                </a:schemeClr>
              </a:solidFill>
            </a:endParaRPr>
          </a:p>
        </p:txBody>
      </p:sp>
      <p:sp>
        <p:nvSpPr>
          <p:cNvPr id="3" name="Content Placeholder 2"/>
          <p:cNvSpPr>
            <a:spLocks noGrp="1"/>
          </p:cNvSpPr>
          <p:nvPr>
            <p:ph idx="1"/>
          </p:nvPr>
        </p:nvSpPr>
        <p:spPr>
          <a:xfrm>
            <a:off x="838200" y="1481070"/>
            <a:ext cx="10515600" cy="4778061"/>
          </a:xfrm>
        </p:spPr>
        <p:txBody>
          <a:bodyPr>
            <a:normAutofit fontScale="92500" lnSpcReduction="10000"/>
          </a:bodyPr>
          <a:lstStyle/>
          <a:p>
            <a:pPr lvl="0"/>
            <a:r>
              <a:rPr lang="en-US" dirty="0">
                <a:solidFill>
                  <a:schemeClr val="accent6">
                    <a:lumMod val="50000"/>
                  </a:schemeClr>
                </a:solidFill>
              </a:rPr>
              <a:t>What kind of knowledge has been acquired?</a:t>
            </a:r>
            <a:endParaRPr lang="bg-BG" dirty="0">
              <a:solidFill>
                <a:schemeClr val="accent6">
                  <a:lumMod val="50000"/>
                </a:schemeClr>
              </a:solidFill>
            </a:endParaRPr>
          </a:p>
          <a:p>
            <a:pPr lvl="1"/>
            <a:r>
              <a:rPr lang="en-US" dirty="0">
                <a:solidFill>
                  <a:schemeClr val="accent6">
                    <a:lumMod val="50000"/>
                  </a:schemeClr>
                </a:solidFill>
              </a:rPr>
              <a:t>Basic knowledge</a:t>
            </a:r>
            <a:endParaRPr lang="bg-BG" dirty="0">
              <a:solidFill>
                <a:schemeClr val="accent6">
                  <a:lumMod val="50000"/>
                </a:schemeClr>
              </a:solidFill>
            </a:endParaRPr>
          </a:p>
          <a:p>
            <a:pPr lvl="1"/>
            <a:r>
              <a:rPr lang="en-US" dirty="0">
                <a:solidFill>
                  <a:schemeClr val="accent6">
                    <a:lumMod val="50000"/>
                  </a:schemeClr>
                </a:solidFill>
              </a:rPr>
              <a:t>Technical and specialized knowledge</a:t>
            </a:r>
            <a:endParaRPr lang="bg-BG" dirty="0">
              <a:solidFill>
                <a:schemeClr val="accent6">
                  <a:lumMod val="50000"/>
                </a:schemeClr>
              </a:solidFill>
            </a:endParaRPr>
          </a:p>
          <a:p>
            <a:pPr lvl="0"/>
            <a:r>
              <a:rPr lang="en-US" dirty="0">
                <a:solidFill>
                  <a:schemeClr val="accent6">
                    <a:lumMod val="50000"/>
                  </a:schemeClr>
                </a:solidFill>
              </a:rPr>
              <a:t>Which skills are covered?</a:t>
            </a:r>
            <a:endParaRPr lang="bg-BG" dirty="0">
              <a:solidFill>
                <a:schemeClr val="accent6">
                  <a:lumMod val="50000"/>
                </a:schemeClr>
              </a:solidFill>
            </a:endParaRPr>
          </a:p>
          <a:p>
            <a:pPr lvl="1"/>
            <a:r>
              <a:rPr lang="en-US" dirty="0">
                <a:solidFill>
                  <a:schemeClr val="accent6">
                    <a:lumMod val="50000"/>
                  </a:schemeClr>
                </a:solidFill>
              </a:rPr>
              <a:t>Practical skills (related to tasks, functions and/or occupations)</a:t>
            </a:r>
            <a:endParaRPr lang="bg-BG" dirty="0">
              <a:solidFill>
                <a:schemeClr val="accent6">
                  <a:lumMod val="50000"/>
                </a:schemeClr>
              </a:solidFill>
            </a:endParaRPr>
          </a:p>
          <a:p>
            <a:pPr lvl="1"/>
            <a:r>
              <a:rPr lang="en-US" dirty="0">
                <a:solidFill>
                  <a:schemeClr val="accent6">
                    <a:lumMod val="50000"/>
                  </a:schemeClr>
                </a:solidFill>
              </a:rPr>
              <a:t>Analytical skills</a:t>
            </a:r>
            <a:endParaRPr lang="bg-BG" dirty="0">
              <a:solidFill>
                <a:schemeClr val="accent6">
                  <a:lumMod val="50000"/>
                </a:schemeClr>
              </a:solidFill>
            </a:endParaRPr>
          </a:p>
          <a:p>
            <a:pPr lvl="0"/>
            <a:r>
              <a:rPr lang="en-US" dirty="0">
                <a:solidFill>
                  <a:schemeClr val="accent6">
                    <a:lumMod val="50000"/>
                  </a:schemeClr>
                </a:solidFill>
              </a:rPr>
              <a:t>Which wider, transversal skills and competences have been acquired?</a:t>
            </a:r>
            <a:endParaRPr lang="bg-BG" dirty="0">
              <a:solidFill>
                <a:schemeClr val="accent6">
                  <a:lumMod val="50000"/>
                </a:schemeClr>
              </a:solidFill>
            </a:endParaRPr>
          </a:p>
          <a:p>
            <a:pPr lvl="1"/>
            <a:r>
              <a:rPr lang="en-US" dirty="0">
                <a:solidFill>
                  <a:schemeClr val="accent6">
                    <a:lumMod val="50000"/>
                  </a:schemeClr>
                </a:solidFill>
              </a:rPr>
              <a:t>Self-management skills and competences</a:t>
            </a:r>
            <a:endParaRPr lang="bg-BG" dirty="0">
              <a:solidFill>
                <a:schemeClr val="accent6">
                  <a:lumMod val="50000"/>
                </a:schemeClr>
              </a:solidFill>
            </a:endParaRPr>
          </a:p>
          <a:p>
            <a:pPr lvl="1"/>
            <a:r>
              <a:rPr lang="en-US" dirty="0">
                <a:solidFill>
                  <a:schemeClr val="accent6">
                    <a:lumMod val="50000"/>
                  </a:schemeClr>
                </a:solidFill>
              </a:rPr>
              <a:t>Communication skills and competences</a:t>
            </a:r>
            <a:endParaRPr lang="bg-BG" dirty="0">
              <a:solidFill>
                <a:schemeClr val="accent6">
                  <a:lumMod val="50000"/>
                </a:schemeClr>
              </a:solidFill>
            </a:endParaRPr>
          </a:p>
          <a:p>
            <a:pPr lvl="1"/>
            <a:r>
              <a:rPr lang="en-US" dirty="0">
                <a:solidFill>
                  <a:schemeClr val="accent6">
                    <a:lumMod val="50000"/>
                  </a:schemeClr>
                </a:solidFill>
              </a:rPr>
              <a:t>Social skills and competences (team work, leadership, networking, etc.)</a:t>
            </a:r>
            <a:endParaRPr lang="bg-BG" dirty="0">
              <a:solidFill>
                <a:schemeClr val="accent6">
                  <a:lumMod val="50000"/>
                </a:schemeClr>
              </a:solidFill>
            </a:endParaRPr>
          </a:p>
          <a:p>
            <a:pPr lvl="0"/>
            <a:r>
              <a:rPr lang="en-US" dirty="0">
                <a:solidFill>
                  <a:schemeClr val="accent6">
                    <a:lumMod val="50000"/>
                  </a:schemeClr>
                </a:solidFill>
              </a:rPr>
              <a:t>At what level of complexity has the individual acquired learning? Can the depth and complexity of learning be specified by referral to formal levels and/or with action verbs?</a:t>
            </a:r>
            <a:endParaRPr lang="bg-BG" dirty="0">
              <a:solidFill>
                <a:schemeClr val="accent6">
                  <a:lumMod val="50000"/>
                </a:schemeClr>
              </a:solidFill>
            </a:endParaRPr>
          </a:p>
        </p:txBody>
      </p:sp>
    </p:spTree>
    <p:extLst>
      <p:ext uri="{BB962C8B-B14F-4D97-AF65-F5344CB8AC3E}">
        <p14:creationId xmlns:p14="http://schemas.microsoft.com/office/powerpoint/2010/main" xmlns="" val="3142180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rPr>
              <a:t>Validation methodologies</a:t>
            </a:r>
            <a:endParaRPr lang="bg-BG" b="1"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6">
                    <a:lumMod val="50000"/>
                  </a:schemeClr>
                </a:solidFill>
              </a:rPr>
              <a:t>Validation methodologies must address the challenges of validity, reliability, scalability and cost</a:t>
            </a:r>
            <a:r>
              <a:rPr lang="en-US" dirty="0" smtClean="0">
                <a:solidFill>
                  <a:schemeClr val="accent6">
                    <a:lumMod val="50000"/>
                  </a:schemeClr>
                </a:solidFill>
              </a:rPr>
              <a:t>.</a:t>
            </a:r>
          </a:p>
          <a:p>
            <a:pPr lvl="0"/>
            <a:r>
              <a:rPr lang="en-US" i="1" dirty="0">
                <a:solidFill>
                  <a:schemeClr val="accent6">
                    <a:lumMod val="50000"/>
                  </a:schemeClr>
                </a:solidFill>
              </a:rPr>
              <a:t>To achieve validity, methodologies need to capture the uniqueness of individual learning experiences and accomplishments. This implies making invisible experiences into visible outcomes;</a:t>
            </a:r>
            <a:endParaRPr lang="bg-BG" i="1" dirty="0">
              <a:solidFill>
                <a:schemeClr val="accent6">
                  <a:lumMod val="50000"/>
                </a:schemeClr>
              </a:solidFill>
            </a:endParaRPr>
          </a:p>
          <a:p>
            <a:pPr lvl="0"/>
            <a:r>
              <a:rPr lang="en-US" i="1" dirty="0">
                <a:solidFill>
                  <a:schemeClr val="accent6">
                    <a:lumMod val="50000"/>
                  </a:schemeClr>
                </a:solidFill>
              </a:rPr>
              <a:t>To be reliable, validation methodologies must produce consistent and trustworthy results. They have to be predictable, transparent and repeatable. Reliability is also about fairness and a candidate’s right to predictable and fair treatment;</a:t>
            </a:r>
            <a:endParaRPr lang="bg-BG" i="1" dirty="0">
              <a:solidFill>
                <a:schemeClr val="accent6">
                  <a:lumMod val="50000"/>
                </a:schemeClr>
              </a:solidFill>
            </a:endParaRPr>
          </a:p>
          <a:p>
            <a:pPr lvl="0"/>
            <a:r>
              <a:rPr lang="en-US" i="1" dirty="0">
                <a:solidFill>
                  <a:schemeClr val="accent6">
                    <a:lumMod val="50000"/>
                  </a:schemeClr>
                </a:solidFill>
              </a:rPr>
              <a:t>To be scalable, validation methodologies must be possible to multiply and to use for a diversity of users in different contexts, while maintaining validity and reliability.</a:t>
            </a:r>
            <a:endParaRPr lang="bg-BG" i="1" dirty="0">
              <a:solidFill>
                <a:schemeClr val="accent6">
                  <a:lumMod val="50000"/>
                </a:schemeClr>
              </a:solidFill>
            </a:endParaRPr>
          </a:p>
          <a:p>
            <a:pPr marL="0" indent="0">
              <a:buNone/>
            </a:pPr>
            <a:endParaRPr lang="bg-BG" dirty="0"/>
          </a:p>
          <a:p>
            <a:endParaRPr lang="bg-BG" dirty="0"/>
          </a:p>
        </p:txBody>
      </p:sp>
    </p:spTree>
    <p:extLst>
      <p:ext uri="{BB962C8B-B14F-4D97-AF65-F5344CB8AC3E}">
        <p14:creationId xmlns:p14="http://schemas.microsoft.com/office/powerpoint/2010/main" xmlns="" val="282738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a:extLst>
              <a:ext uri="{FF2B5EF4-FFF2-40B4-BE49-F238E27FC236}">
                <a16:creationId xmlns="" xmlns:a16="http://schemas.microsoft.com/office/drawing/2014/main" id="{200B3D2B-613A-41BE-987D-E6A1324B456D}"/>
              </a:ext>
            </a:extLst>
          </p:cNvPr>
          <p:cNvSpPr txBox="1">
            <a:spLocks/>
          </p:cNvSpPr>
          <p:nvPr/>
        </p:nvSpPr>
        <p:spPr>
          <a:xfrm>
            <a:off x="5778320" y="1346490"/>
            <a:ext cx="6413680" cy="1944000"/>
          </a:xfrm>
          <a:prstGeom prst="rect">
            <a:avLst/>
          </a:prstGeom>
          <a:solidFill>
            <a:sysClr val="window" lastClr="FFFFFF"/>
          </a:solidFill>
          <a:effectLst/>
        </p:spPr>
        <p:txBody>
          <a:bodyPr vert="horz" lIns="180000" tIns="135000" rIns="252000" bIns="180000" rtlCol="0" anchor="t">
            <a:noAutofit/>
          </a:bodyPr>
          <a:lstStyle>
            <a:lvl1pPr algn="r" defTabSz="457200" rtl="0" eaLnBrk="1" latinLnBrk="0" hangingPunct="1">
              <a:spcBef>
                <a:spcPct val="0"/>
              </a:spcBef>
              <a:buNone/>
              <a:defRPr lang="en-ZA" sz="3600" b="1" kern="1200" cap="none" spc="-225" dirty="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MODULE</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5</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r>
            <a:b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b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New Methods &amp; Practices</a:t>
            </a:r>
            <a:endParaRPr kumimoji="0" lang="tr-TR" sz="4500" b="1" i="0" u="none" strike="noStrike" kern="1200" cap="none" spc="-225" normalizeH="0" baseline="0" noProof="0" dirty="0">
              <a:ln w="3175" cmpd="sng">
                <a:noFill/>
              </a:ln>
              <a:solidFill>
                <a:sysClr val="windowText" lastClr="000000"/>
              </a:solidFill>
              <a:effectLst/>
              <a:uLnTx/>
              <a:uFillTx/>
              <a:latin typeface="Calisto MT" pitchFamily="18" charset="0"/>
            </a:endParaRPr>
          </a:p>
        </p:txBody>
      </p:sp>
      <p:sp>
        <p:nvSpPr>
          <p:cNvPr id="6" name="Metin Yer Tutucusu 13">
            <a:extLst>
              <a:ext uri="{FF2B5EF4-FFF2-40B4-BE49-F238E27FC236}">
                <a16:creationId xmlns="" xmlns:a16="http://schemas.microsoft.com/office/drawing/2014/main" id="{F278402B-CA7D-4F5B-B3FA-ED74AB3CFB6C}"/>
              </a:ext>
            </a:extLst>
          </p:cNvPr>
          <p:cNvSpPr txBox="1">
            <a:spLocks/>
          </p:cNvSpPr>
          <p:nvPr/>
        </p:nvSpPr>
        <p:spPr>
          <a:xfrm>
            <a:off x="6053071" y="3858715"/>
            <a:ext cx="5543984" cy="1100565"/>
          </a:xfrm>
          <a:prstGeom prst="rect">
            <a:avLst/>
          </a:prstGeom>
          <a:solidFill>
            <a:sysClr val="windowText" lastClr="000000">
              <a:alpha val="80000"/>
            </a:sysClr>
          </a:solidFill>
        </p:spPr>
        <p:txBody>
          <a:bodyPr vert="horz" lIns="180000" tIns="180000" rIns="252000" bIns="180000" rtlCol="0" anchor="ctr">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1pPr>
            <a:lvl2pPr marL="200025"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2pPr>
            <a:lvl3pPr marL="40719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3pPr>
            <a:lvl4pPr marL="607219"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4pPr>
            <a:lvl5pPr marL="80724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3200" b="1" i="0" u="none" strike="noStrike" kern="1200" cap="none" spc="0" normalizeH="0" baseline="0" noProof="0" dirty="0" smtClean="0">
                <a:ln>
                  <a:noFill/>
                </a:ln>
                <a:solidFill>
                  <a:sysClr val="window" lastClr="FFFFFF"/>
                </a:solidFill>
                <a:effectLst/>
                <a:uLnTx/>
                <a:uFillTx/>
                <a:latin typeface="Calisto MT" pitchFamily="18" charset="0"/>
              </a:rPr>
              <a:t>THANK  YOU!</a:t>
            </a:r>
            <a:endParaRPr kumimoji="0" lang="tr-TR" sz="3200" b="1" i="0" u="none" strike="noStrike" kern="1200" cap="none" spc="0" normalizeH="0" baseline="0" noProof="0" dirty="0">
              <a:ln>
                <a:noFill/>
              </a:ln>
              <a:solidFill>
                <a:sysClr val="window" lastClr="FFFFFF"/>
              </a:solidFill>
              <a:effectLst/>
              <a:uLnTx/>
              <a:uFillTx/>
              <a:latin typeface="Calisto MT" pitchFamily="18"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57286"/>
            <a:ext cx="5935663" cy="454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380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sz="3600" b="1" dirty="0" smtClean="0">
                <a:solidFill>
                  <a:schemeClr val="accent6">
                    <a:lumMod val="50000"/>
                  </a:schemeClr>
                </a:solidFill>
                <a:latin typeface="Book Antiqua" pitchFamily="18" charset="0"/>
              </a:rPr>
              <a:t/>
            </a:r>
            <a:br>
              <a:rPr lang="en-US" sz="3600" b="1" dirty="0" smtClean="0">
                <a:solidFill>
                  <a:schemeClr val="accent6">
                    <a:lumMod val="50000"/>
                  </a:schemeClr>
                </a:solidFill>
                <a:latin typeface="Book Antiqua" pitchFamily="18" charset="0"/>
              </a:rPr>
            </a:br>
            <a:r>
              <a:rPr lang="en-US" sz="3800" b="1" dirty="0" smtClean="0">
                <a:solidFill>
                  <a:schemeClr val="accent6">
                    <a:lumMod val="50000"/>
                  </a:schemeClr>
                </a:solidFill>
                <a:latin typeface="Book Antiqua" pitchFamily="18" charset="0"/>
              </a:rPr>
              <a:t>THE EUROPEAN EDUCATION AREA</a:t>
            </a:r>
            <a:endParaRPr lang="bg-BG" sz="3800" b="1" dirty="0">
              <a:solidFill>
                <a:schemeClr val="accent6">
                  <a:lumMod val="50000"/>
                </a:schemeClr>
              </a:solidFill>
              <a:latin typeface="Book Antiqua" pitchFamily="18" charset="0"/>
            </a:endParaRPr>
          </a:p>
        </p:txBody>
      </p:sp>
      <p:sp>
        <p:nvSpPr>
          <p:cNvPr id="3" name="Контейнер за съдържание 2"/>
          <p:cNvSpPr>
            <a:spLocks noGrp="1"/>
          </p:cNvSpPr>
          <p:nvPr>
            <p:ph idx="1"/>
          </p:nvPr>
        </p:nvSpPr>
        <p:spPr>
          <a:xfrm>
            <a:off x="838200" y="1338943"/>
            <a:ext cx="4545169" cy="4692054"/>
          </a:xfrm>
        </p:spPr>
        <p:txBody>
          <a:bodyPr/>
          <a:lstStyle/>
          <a:p>
            <a:pPr marL="0" indent="0">
              <a:lnSpc>
                <a:spcPct val="150000"/>
              </a:lnSpc>
              <a:buNone/>
            </a:pPr>
            <a:r>
              <a:rPr lang="bg-BG" i="1" dirty="0" smtClean="0">
                <a:solidFill>
                  <a:schemeClr val="accent6">
                    <a:lumMod val="50000"/>
                  </a:schemeClr>
                </a:solidFill>
                <a:latin typeface="Book Antiqua" pitchFamily="18" charset="0"/>
              </a:rPr>
              <a:t>Education </a:t>
            </a:r>
            <a:r>
              <a:rPr lang="bg-BG" i="1" dirty="0">
                <a:solidFill>
                  <a:schemeClr val="accent6">
                    <a:lumMod val="50000"/>
                  </a:schemeClr>
                </a:solidFill>
                <a:latin typeface="Book Antiqua" pitchFamily="18" charset="0"/>
              </a:rPr>
              <a:t>is at the heart of the European way of life, strengthening social market economy and democracy with freedom, diversity, human rights and social justice.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1077" y="1708195"/>
            <a:ext cx="3578095" cy="352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172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sz="3600" b="1" dirty="0" smtClean="0">
                <a:solidFill>
                  <a:schemeClr val="accent6">
                    <a:lumMod val="50000"/>
                  </a:schemeClr>
                </a:solidFill>
                <a:latin typeface="Book Antiqua" pitchFamily="18" charset="0"/>
              </a:rPr>
              <a:t/>
            </a:r>
            <a:br>
              <a:rPr lang="en-US" sz="3600" b="1" dirty="0" smtClean="0">
                <a:solidFill>
                  <a:schemeClr val="accent6">
                    <a:lumMod val="50000"/>
                  </a:schemeClr>
                </a:solidFill>
                <a:latin typeface="Book Antiqua" pitchFamily="18" charset="0"/>
              </a:rPr>
            </a:br>
            <a:r>
              <a:rPr lang="en-US" sz="3800" b="1" dirty="0" smtClean="0">
                <a:solidFill>
                  <a:schemeClr val="accent6">
                    <a:lumMod val="50000"/>
                  </a:schemeClr>
                </a:solidFill>
                <a:latin typeface="Book Antiqua" pitchFamily="18" charset="0"/>
              </a:rPr>
              <a:t>WHAT HAS BEEN ACHIEVED?</a:t>
            </a:r>
            <a:endParaRPr lang="bg-BG" sz="3800" b="1" dirty="0">
              <a:solidFill>
                <a:schemeClr val="accent6">
                  <a:lumMod val="50000"/>
                </a:schemeClr>
              </a:solidFill>
              <a:latin typeface="Book Antiqua" pitchFamily="18" charset="0"/>
            </a:endParaRPr>
          </a:p>
        </p:txBody>
      </p:sp>
      <p:sp>
        <p:nvSpPr>
          <p:cNvPr id="3" name="Контейнер за съдържание 2"/>
          <p:cNvSpPr>
            <a:spLocks noGrp="1"/>
          </p:cNvSpPr>
          <p:nvPr>
            <p:ph idx="1"/>
          </p:nvPr>
        </p:nvSpPr>
        <p:spPr/>
        <p:txBody>
          <a:bodyPr>
            <a:normAutofit/>
          </a:bodyPr>
          <a:lstStyle/>
          <a:p>
            <a:pPr marL="0" indent="0" algn="just">
              <a:buNone/>
            </a:pPr>
            <a:r>
              <a:rPr lang="bg-BG" b="0" dirty="0">
                <a:solidFill>
                  <a:schemeClr val="accent6">
                    <a:lumMod val="50000"/>
                  </a:schemeClr>
                </a:solidFill>
                <a:latin typeface="Book Antiqua" pitchFamily="18" charset="0"/>
              </a:rPr>
              <a:t>The European Education Area is rooted in decades of education cooperation at EU level. The strategic framework for European cooperation in education and training (ET 2020) helped building trust and mutual understanding that supported the first European Education Area initiatives, national reforms, and facilitated the education and training community’s response to the Covid-19 pandemic. </a:t>
            </a:r>
          </a:p>
          <a:p>
            <a:pPr marL="0" indent="0" algn="just">
              <a:buNone/>
            </a:pPr>
            <a:r>
              <a:rPr lang="bg-BG" b="0" dirty="0">
                <a:solidFill>
                  <a:schemeClr val="accent6">
                    <a:lumMod val="50000"/>
                  </a:schemeClr>
                </a:solidFill>
                <a:latin typeface="Book Antiqua" pitchFamily="18" charset="0"/>
              </a:rPr>
              <a:t>Cooperation until now achieved already significant results with empowering teachers, improving general education, adapting to the digital transformation, or setting new principles for improving VET.</a:t>
            </a:r>
          </a:p>
          <a:p>
            <a:pPr marL="0" indent="0">
              <a:buNone/>
            </a:pPr>
            <a:endParaRPr lang="bg-BG" dirty="0"/>
          </a:p>
        </p:txBody>
      </p:sp>
    </p:spTree>
    <p:extLst>
      <p:ext uri="{BB962C8B-B14F-4D97-AF65-F5344CB8AC3E}">
        <p14:creationId xmlns:p14="http://schemas.microsoft.com/office/powerpoint/2010/main" xmlns="" val="423844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652305"/>
          </a:xfrm>
        </p:spPr>
        <p:txBody>
          <a:bodyPr>
            <a:normAutofit/>
          </a:bodyPr>
          <a:lstStyle/>
          <a:p>
            <a:r>
              <a:rPr lang="en-US" sz="3200" b="1" dirty="0" smtClean="0">
                <a:solidFill>
                  <a:schemeClr val="accent6">
                    <a:lumMod val="50000"/>
                  </a:schemeClr>
                </a:solidFill>
                <a:latin typeface="Book Antiqua" pitchFamily="18" charset="0"/>
              </a:rPr>
              <a:t>RESULTS UP TO NOW</a:t>
            </a:r>
            <a:endParaRPr lang="bg-BG" sz="3200" b="1" dirty="0">
              <a:solidFill>
                <a:schemeClr val="accent6">
                  <a:lumMod val="50000"/>
                </a:schemeClr>
              </a:solidFill>
              <a:latin typeface="Book Antiqua" pitchFamily="18" charset="0"/>
            </a:endParaRPr>
          </a:p>
        </p:txBody>
      </p:sp>
      <p:pic>
        <p:nvPicPr>
          <p:cNvPr id="5" name="Content Placeholder 4"/>
          <p:cNvPicPr>
            <a:picLocks noGrp="1" noChangeAspect="1"/>
          </p:cNvPicPr>
          <p:nvPr>
            <p:ph idx="1"/>
          </p:nvPr>
        </p:nvPicPr>
        <p:blipFill>
          <a:blip r:embed="rId3" cstate="print"/>
          <a:stretch>
            <a:fillRect/>
          </a:stretch>
        </p:blipFill>
        <p:spPr>
          <a:xfrm>
            <a:off x="827350" y="923661"/>
            <a:ext cx="4097252" cy="5651004"/>
          </a:xfrm>
          <a:prstGeom prst="rect">
            <a:avLst/>
          </a:prstGeom>
        </p:spPr>
      </p:pic>
    </p:spTree>
    <p:extLst>
      <p:ext uri="{BB962C8B-B14F-4D97-AF65-F5344CB8AC3E}">
        <p14:creationId xmlns:p14="http://schemas.microsoft.com/office/powerpoint/2010/main" xmlns="" val="240073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200" y="365126"/>
            <a:ext cx="10515600" cy="652305"/>
          </a:xfrm>
        </p:spPr>
        <p:txBody>
          <a:bodyPr>
            <a:normAutofit/>
          </a:bodyPr>
          <a:lstStyle/>
          <a:p>
            <a:r>
              <a:rPr lang="en-US" sz="3200" b="1" dirty="0" smtClean="0">
                <a:solidFill>
                  <a:schemeClr val="accent6">
                    <a:lumMod val="50000"/>
                  </a:schemeClr>
                </a:solidFill>
                <a:latin typeface="Book Antiqua" pitchFamily="18" charset="0"/>
              </a:rPr>
              <a:t>WHAT LIES AHEAD</a:t>
            </a:r>
            <a:endParaRPr lang="bg-BG" sz="3200" b="1" dirty="0">
              <a:solidFill>
                <a:schemeClr val="accent6">
                  <a:lumMod val="50000"/>
                </a:schemeClr>
              </a:solidFill>
              <a:latin typeface="Book Antiqua" pitchFamily="18" charset="0"/>
            </a:endParaRPr>
          </a:p>
        </p:txBody>
      </p:sp>
      <p:sp>
        <p:nvSpPr>
          <p:cNvPr id="3" name="Content Placeholder 2"/>
          <p:cNvSpPr>
            <a:spLocks noGrp="1"/>
          </p:cNvSpPr>
          <p:nvPr>
            <p:ph idx="1"/>
          </p:nvPr>
        </p:nvSpPr>
        <p:spPr>
          <a:xfrm>
            <a:off x="838200" y="1338943"/>
            <a:ext cx="4867141" cy="4692054"/>
          </a:xfrm>
        </p:spPr>
        <p:txBody>
          <a:bodyPr>
            <a:normAutofit lnSpcReduction="10000"/>
          </a:bodyPr>
          <a:lstStyle/>
          <a:p>
            <a:pPr marL="0" indent="0" algn="just">
              <a:buNone/>
            </a:pPr>
            <a:r>
              <a:rPr lang="bg-BG" b="0" dirty="0">
                <a:solidFill>
                  <a:schemeClr val="accent6">
                    <a:lumMod val="50000"/>
                  </a:schemeClr>
                </a:solidFill>
                <a:latin typeface="Book Antiqua" pitchFamily="18" charset="0"/>
              </a:rPr>
              <a:t>The New Strategic Agenda for the EU for 2019 – 2024 adopted by the European Council on 20 June 2019 stresses that Member States </a:t>
            </a:r>
            <a:r>
              <a:rPr lang="bg-BG" dirty="0">
                <a:solidFill>
                  <a:schemeClr val="accent6">
                    <a:lumMod val="50000"/>
                  </a:schemeClr>
                </a:solidFill>
                <a:latin typeface="Book Antiqua" pitchFamily="18" charset="0"/>
              </a:rPr>
              <a:t>“</a:t>
            </a:r>
            <a:r>
              <a:rPr lang="bg-BG" i="1" dirty="0">
                <a:solidFill>
                  <a:schemeClr val="accent6">
                    <a:lumMod val="50000"/>
                  </a:schemeClr>
                </a:solidFill>
                <a:latin typeface="Book Antiqua" pitchFamily="18" charset="0"/>
              </a:rPr>
              <a:t>must step up investment in people’s skills and education</a:t>
            </a:r>
            <a:r>
              <a:rPr lang="bg-BG" dirty="0">
                <a:solidFill>
                  <a:schemeClr val="accent6">
                    <a:lumMod val="50000"/>
                  </a:schemeClr>
                </a:solidFill>
                <a:latin typeface="Book Antiqua" pitchFamily="18" charset="0"/>
              </a:rPr>
              <a:t>”.</a:t>
            </a:r>
          </a:p>
          <a:p>
            <a:pPr marL="0" indent="0" algn="just">
              <a:buNone/>
            </a:pPr>
            <a:r>
              <a:rPr lang="bg-BG" b="0" dirty="0">
                <a:solidFill>
                  <a:schemeClr val="accent6">
                    <a:lumMod val="50000"/>
                  </a:schemeClr>
                </a:solidFill>
                <a:latin typeface="Book Antiqua" pitchFamily="18" charset="0"/>
              </a:rPr>
              <a:t>The Commission proposes to </a:t>
            </a:r>
            <a:r>
              <a:rPr lang="bg-BG" dirty="0">
                <a:solidFill>
                  <a:schemeClr val="accent6">
                    <a:lumMod val="50000"/>
                  </a:schemeClr>
                </a:solidFill>
                <a:latin typeface="Book Antiqua" pitchFamily="18" charset="0"/>
              </a:rPr>
              <a:t>consolidate ongoing efforts and further develop the European Education Area along six dimensions.</a:t>
            </a:r>
          </a:p>
          <a:p>
            <a:pPr marL="0" indent="0">
              <a:buNone/>
            </a:pPr>
            <a:endParaRPr lang="bg-BG"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48139" y="1664009"/>
            <a:ext cx="5643861" cy="4059373"/>
          </a:xfrm>
          <a:prstGeom prst="rect">
            <a:avLst/>
          </a:prstGeom>
          <a:noFill/>
        </p:spPr>
      </p:pic>
    </p:spTree>
    <p:extLst>
      <p:ext uri="{BB962C8B-B14F-4D97-AF65-F5344CB8AC3E}">
        <p14:creationId xmlns:p14="http://schemas.microsoft.com/office/powerpoint/2010/main" xmlns="" val="162607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09412" y="622702"/>
            <a:ext cx="10515600" cy="1012913"/>
          </a:xfrm>
        </p:spPr>
        <p:txBody>
          <a:bodyPr>
            <a:normAutofit/>
          </a:bodyPr>
          <a:lstStyle/>
          <a:p>
            <a:r>
              <a:rPr lang="en-US" sz="3200" b="1" dirty="0">
                <a:solidFill>
                  <a:schemeClr val="accent6">
                    <a:lumMod val="50000"/>
                  </a:schemeClr>
                </a:solidFill>
              </a:rPr>
              <a:t>In this context, transparency and recognition </a:t>
            </a:r>
            <a:r>
              <a:rPr lang="en-US" sz="3200" b="1" dirty="0" smtClean="0">
                <a:solidFill>
                  <a:schemeClr val="accent6">
                    <a:lumMod val="50000"/>
                  </a:schemeClr>
                </a:solidFill>
              </a:rPr>
              <a:t/>
            </a:r>
            <a:br>
              <a:rPr lang="en-US" sz="3200" b="1" dirty="0" smtClean="0">
                <a:solidFill>
                  <a:schemeClr val="accent6">
                    <a:lumMod val="50000"/>
                  </a:schemeClr>
                </a:solidFill>
              </a:rPr>
            </a:br>
            <a:r>
              <a:rPr lang="en-US" sz="3200" b="1" dirty="0" smtClean="0">
                <a:solidFill>
                  <a:schemeClr val="accent6">
                    <a:lumMod val="50000"/>
                  </a:schemeClr>
                </a:solidFill>
              </a:rPr>
              <a:t>of </a:t>
            </a:r>
            <a:r>
              <a:rPr lang="en-US" sz="3200" b="1" dirty="0">
                <a:solidFill>
                  <a:schemeClr val="accent6">
                    <a:lumMod val="50000"/>
                  </a:schemeClr>
                </a:solidFill>
              </a:rPr>
              <a:t>skills &amp; qualifications </a:t>
            </a:r>
            <a:r>
              <a:rPr lang="en-US" sz="3200" b="1" dirty="0" smtClean="0">
                <a:solidFill>
                  <a:schemeClr val="accent6">
                    <a:lumMod val="50000"/>
                  </a:schemeClr>
                </a:solidFill>
              </a:rPr>
              <a:t>are </a:t>
            </a:r>
            <a:r>
              <a:rPr lang="en-US" sz="3200" b="1" dirty="0">
                <a:solidFill>
                  <a:schemeClr val="accent6">
                    <a:lumMod val="50000"/>
                  </a:schemeClr>
                </a:solidFill>
              </a:rPr>
              <a:t>of vital importance</a:t>
            </a:r>
            <a:endParaRPr lang="bg-BG" sz="3200" dirty="0">
              <a:solidFill>
                <a:schemeClr val="accent6">
                  <a:lumMod val="50000"/>
                </a:schemeClr>
              </a:solidFill>
            </a:endParaRPr>
          </a:p>
        </p:txBody>
      </p:sp>
      <p:sp>
        <p:nvSpPr>
          <p:cNvPr id="3" name="Content Placeholder 2"/>
          <p:cNvSpPr>
            <a:spLocks noGrp="1"/>
          </p:cNvSpPr>
          <p:nvPr>
            <p:ph idx="1"/>
          </p:nvPr>
        </p:nvSpPr>
        <p:spPr>
          <a:xfrm>
            <a:off x="838200" y="2060619"/>
            <a:ext cx="10482330" cy="3970377"/>
          </a:xfrm>
        </p:spPr>
        <p:txBody>
          <a:bodyPr>
            <a:normAutofit/>
          </a:bodyPr>
          <a:lstStyle/>
          <a:p>
            <a:pPr marL="0" lvl="0" indent="0">
              <a:buNone/>
            </a:pPr>
            <a:r>
              <a:rPr lang="en-US" dirty="0" smtClean="0">
                <a:solidFill>
                  <a:schemeClr val="accent6">
                    <a:lumMod val="50000"/>
                  </a:schemeClr>
                </a:solidFill>
              </a:rPr>
              <a:t>A</a:t>
            </a:r>
            <a:r>
              <a:rPr lang="en-US" dirty="0" smtClean="0">
                <a:solidFill>
                  <a:schemeClr val="accent6">
                    <a:lumMod val="50000"/>
                  </a:schemeClr>
                </a:solidFill>
                <a:latin typeface="Book Antiqua" pitchFamily="18" charset="0"/>
              </a:rPr>
              <a:t>. </a:t>
            </a:r>
            <a:r>
              <a:rPr lang="bg-BG" dirty="0" smtClean="0">
                <a:solidFill>
                  <a:schemeClr val="accent6">
                    <a:lumMod val="50000"/>
                  </a:schemeClr>
                </a:solidFill>
                <a:latin typeface="Book Antiqua" pitchFamily="18" charset="0"/>
              </a:rPr>
              <a:t>Recognition </a:t>
            </a:r>
            <a:r>
              <a:rPr lang="bg-BG" dirty="0">
                <a:solidFill>
                  <a:schemeClr val="accent6">
                    <a:lumMod val="50000"/>
                  </a:schemeClr>
                </a:solidFill>
                <a:latin typeface="Book Antiqua" pitchFamily="18" charset="0"/>
              </a:rPr>
              <a:t>based on professional experience</a:t>
            </a:r>
          </a:p>
          <a:p>
            <a:pPr marL="0" indent="0">
              <a:buNone/>
            </a:pPr>
            <a:r>
              <a:rPr lang="bg-BG" i="1" dirty="0">
                <a:solidFill>
                  <a:schemeClr val="accent6">
                    <a:lumMod val="50000"/>
                  </a:schemeClr>
                </a:solidFill>
                <a:latin typeface="Book Antiqua" pitchFamily="18" charset="0"/>
              </a:rPr>
              <a:t>Professionals working in the craft, commerce or industry sectors may qualify for the automatic recognition of professional qualification in another EU country.</a:t>
            </a:r>
          </a:p>
          <a:p>
            <a:pPr marL="0" indent="0">
              <a:buNone/>
            </a:pPr>
            <a:r>
              <a:rPr lang="bg-BG" i="1" dirty="0">
                <a:solidFill>
                  <a:schemeClr val="accent6">
                    <a:lumMod val="50000"/>
                  </a:schemeClr>
                </a:solidFill>
                <a:latin typeface="Book Antiqua" pitchFamily="18" charset="0"/>
              </a:rPr>
              <a:t>There are two ways of getting your qualifications recognised:</a:t>
            </a:r>
          </a:p>
          <a:p>
            <a:pPr lvl="0"/>
            <a:r>
              <a:rPr lang="bg-BG" dirty="0">
                <a:solidFill>
                  <a:schemeClr val="accent6">
                    <a:lumMod val="50000"/>
                  </a:schemeClr>
                </a:solidFill>
                <a:latin typeface="Book Antiqua" pitchFamily="18" charset="0"/>
              </a:rPr>
              <a:t>automatic </a:t>
            </a:r>
            <a:r>
              <a:rPr lang="bg-BG" dirty="0" smtClean="0">
                <a:solidFill>
                  <a:schemeClr val="accent6">
                    <a:lumMod val="50000"/>
                  </a:schemeClr>
                </a:solidFill>
                <a:latin typeface="Book Antiqua" pitchFamily="18" charset="0"/>
              </a:rPr>
              <a:t>recognition</a:t>
            </a:r>
            <a:r>
              <a:rPr lang="en-US" dirty="0" smtClean="0">
                <a:solidFill>
                  <a:schemeClr val="accent6">
                    <a:lumMod val="50000"/>
                  </a:schemeClr>
                </a:solidFill>
                <a:latin typeface="Book Antiqua" pitchFamily="18" charset="0"/>
              </a:rPr>
              <a:t>;</a:t>
            </a:r>
          </a:p>
          <a:p>
            <a:pPr lvl="0"/>
            <a:r>
              <a:rPr lang="bg-BG" dirty="0">
                <a:solidFill>
                  <a:schemeClr val="accent6">
                    <a:lumMod val="50000"/>
                  </a:schemeClr>
                </a:solidFill>
                <a:latin typeface="Book Antiqua" pitchFamily="18" charset="0"/>
              </a:rPr>
              <a:t> </a:t>
            </a:r>
            <a:r>
              <a:rPr lang="bg-BG" dirty="0" smtClean="0">
                <a:solidFill>
                  <a:schemeClr val="accent6">
                    <a:lumMod val="50000"/>
                  </a:schemeClr>
                </a:solidFill>
                <a:latin typeface="Book Antiqua" pitchFamily="18" charset="0"/>
              </a:rPr>
              <a:t>mutual </a:t>
            </a:r>
            <a:r>
              <a:rPr lang="bg-BG" dirty="0">
                <a:solidFill>
                  <a:schemeClr val="accent6">
                    <a:lumMod val="50000"/>
                  </a:schemeClr>
                </a:solidFill>
                <a:latin typeface="Book Antiqua" pitchFamily="18" charset="0"/>
              </a:rPr>
              <a:t>recognition – applies for qualifications on the basis of the </a:t>
            </a:r>
            <a:r>
              <a:rPr lang="bg-BG" u="sng" dirty="0">
                <a:solidFill>
                  <a:schemeClr val="accent6">
                    <a:lumMod val="50000"/>
                  </a:schemeClr>
                </a:solidFill>
                <a:latin typeface="Book Antiqua" pitchFamily="18" charset="0"/>
                <a:hlinkClick r:id="rId3"/>
              </a:rPr>
              <a:t>general system</a:t>
            </a:r>
            <a:r>
              <a:rPr lang="bg-BG" dirty="0">
                <a:solidFill>
                  <a:schemeClr val="accent6">
                    <a:lumMod val="50000"/>
                  </a:schemeClr>
                </a:solidFill>
                <a:latin typeface="Book Antiqua" pitchFamily="18" charset="0"/>
              </a:rPr>
              <a:t>.</a:t>
            </a:r>
          </a:p>
          <a:p>
            <a:pPr marL="0" indent="0">
              <a:buNone/>
            </a:pPr>
            <a:endParaRPr lang="bg-BG" dirty="0"/>
          </a:p>
        </p:txBody>
      </p:sp>
    </p:spTree>
    <p:extLst>
      <p:ext uri="{BB962C8B-B14F-4D97-AF65-F5344CB8AC3E}">
        <p14:creationId xmlns:p14="http://schemas.microsoft.com/office/powerpoint/2010/main" xmlns="" val="365476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1824"/>
            <a:ext cx="10482330" cy="5087155"/>
          </a:xfrm>
        </p:spPr>
        <p:txBody>
          <a:bodyPr>
            <a:normAutofit fontScale="92500" lnSpcReduction="20000"/>
          </a:bodyPr>
          <a:lstStyle/>
          <a:p>
            <a:pPr marL="0" lvl="0" indent="0">
              <a:buNone/>
            </a:pPr>
            <a:r>
              <a:rPr lang="en-US" sz="3000" dirty="0" smtClean="0">
                <a:solidFill>
                  <a:schemeClr val="accent6">
                    <a:lumMod val="50000"/>
                  </a:schemeClr>
                </a:solidFill>
                <a:latin typeface="Book Antiqua" pitchFamily="18" charset="0"/>
              </a:rPr>
              <a:t>B. </a:t>
            </a:r>
            <a:r>
              <a:rPr lang="bg-BG" sz="3000" dirty="0" smtClean="0">
                <a:solidFill>
                  <a:schemeClr val="accent6">
                    <a:lumMod val="50000"/>
                  </a:schemeClr>
                </a:solidFill>
                <a:latin typeface="Book Antiqua" pitchFamily="18" charset="0"/>
              </a:rPr>
              <a:t>General </a:t>
            </a:r>
            <a:r>
              <a:rPr lang="bg-BG" sz="3000" dirty="0">
                <a:solidFill>
                  <a:schemeClr val="accent6">
                    <a:lumMod val="50000"/>
                  </a:schemeClr>
                </a:solidFill>
                <a:latin typeface="Book Antiqua" pitchFamily="18" charset="0"/>
              </a:rPr>
              <a:t>system</a:t>
            </a:r>
          </a:p>
          <a:p>
            <a:pPr marL="0" indent="0">
              <a:buNone/>
            </a:pPr>
            <a:r>
              <a:rPr lang="bg-BG" sz="3000" b="0" dirty="0">
                <a:solidFill>
                  <a:schemeClr val="accent6">
                    <a:lumMod val="50000"/>
                  </a:schemeClr>
                </a:solidFill>
                <a:latin typeface="Book Antiqua" pitchFamily="18" charset="0"/>
              </a:rPr>
              <a:t>The general system of recognition enables workers to have their professional qualification recognised in another EU country</a:t>
            </a:r>
            <a:r>
              <a:rPr lang="bg-BG" sz="3000" b="0" dirty="0" smtClean="0">
                <a:solidFill>
                  <a:schemeClr val="accent6">
                    <a:lumMod val="50000"/>
                  </a:schemeClr>
                </a:solidFill>
                <a:latin typeface="Book Antiqua" pitchFamily="18" charset="0"/>
              </a:rPr>
              <a:t>.</a:t>
            </a:r>
            <a:endParaRPr lang="en-US" sz="3000" b="0" dirty="0" smtClean="0">
              <a:solidFill>
                <a:schemeClr val="accent6">
                  <a:lumMod val="50000"/>
                </a:schemeClr>
              </a:solidFill>
              <a:latin typeface="Book Antiqua" pitchFamily="18" charset="0"/>
            </a:endParaRPr>
          </a:p>
          <a:p>
            <a:pPr marL="0" indent="0">
              <a:buNone/>
            </a:pPr>
            <a:endParaRPr lang="bg-BG" sz="3000" b="0" dirty="0">
              <a:solidFill>
                <a:schemeClr val="accent6">
                  <a:lumMod val="50000"/>
                </a:schemeClr>
              </a:solidFill>
              <a:latin typeface="Book Antiqua" pitchFamily="18" charset="0"/>
            </a:endParaRPr>
          </a:p>
          <a:p>
            <a:pPr marL="0" indent="0">
              <a:buNone/>
            </a:pPr>
            <a:r>
              <a:rPr lang="bg-BG" sz="3000" dirty="0">
                <a:solidFill>
                  <a:schemeClr val="accent6">
                    <a:lumMod val="50000"/>
                  </a:schemeClr>
                </a:solidFill>
                <a:latin typeface="Book Antiqua" pitchFamily="18" charset="0"/>
              </a:rPr>
              <a:t>The host country</a:t>
            </a:r>
          </a:p>
          <a:p>
            <a:pPr lvl="0"/>
            <a:r>
              <a:rPr lang="bg-BG" sz="3000" b="0" dirty="0">
                <a:solidFill>
                  <a:schemeClr val="accent6">
                    <a:lumMod val="50000"/>
                  </a:schemeClr>
                </a:solidFill>
                <a:latin typeface="Book Antiqua" pitchFamily="18" charset="0"/>
              </a:rPr>
              <a:t>recognises qualifications when the applicant has full access to the same profession in the home country</a:t>
            </a:r>
          </a:p>
          <a:p>
            <a:pPr lvl="0"/>
            <a:r>
              <a:rPr lang="bg-BG" sz="3000" b="0" dirty="0">
                <a:solidFill>
                  <a:schemeClr val="accent6">
                    <a:lumMod val="50000"/>
                  </a:schemeClr>
                </a:solidFill>
                <a:latin typeface="Book Antiqua" pitchFamily="18" charset="0"/>
              </a:rPr>
              <a:t>grants recognition to professionals whose profession is not regulated in the country of origin but who have worked full-time in that profession for one year in the past 10 years</a:t>
            </a:r>
          </a:p>
          <a:p>
            <a:pPr lvl="0"/>
            <a:r>
              <a:rPr lang="bg-BG" sz="3000" b="0" dirty="0">
                <a:solidFill>
                  <a:schemeClr val="accent6">
                    <a:lumMod val="50000"/>
                  </a:schemeClr>
                </a:solidFill>
                <a:latin typeface="Book Antiqua" pitchFamily="18" charset="0"/>
              </a:rPr>
              <a:t>may in both of the above circumstances impose compensatory measures such as an adaptation period of up to three years or an aptitude test when there are substantial differences in </a:t>
            </a:r>
            <a:r>
              <a:rPr lang="bg-BG" sz="3000" b="0" dirty="0" smtClean="0">
                <a:solidFill>
                  <a:schemeClr val="accent6">
                    <a:lumMod val="50000"/>
                  </a:schemeClr>
                </a:solidFill>
                <a:latin typeface="Book Antiqua" pitchFamily="18" charset="0"/>
              </a:rPr>
              <a:t>education</a:t>
            </a:r>
            <a:r>
              <a:rPr lang="en-US" sz="3000" dirty="0" smtClean="0">
                <a:solidFill>
                  <a:schemeClr val="accent6">
                    <a:lumMod val="50000"/>
                  </a:schemeClr>
                </a:solidFill>
                <a:latin typeface="Book Antiqua" pitchFamily="18" charset="0"/>
              </a:rPr>
              <a:t>.</a:t>
            </a:r>
            <a:endParaRPr lang="bg-BG" sz="3000" dirty="0">
              <a:solidFill>
                <a:schemeClr val="accent6">
                  <a:lumMod val="50000"/>
                </a:schemeClr>
              </a:solidFill>
              <a:latin typeface="Book Antiqua" pitchFamily="18" charset="0"/>
            </a:endParaRPr>
          </a:p>
          <a:p>
            <a:pPr marL="0" indent="0">
              <a:buNone/>
            </a:pPr>
            <a:endParaRPr lang="bg-BG" dirty="0"/>
          </a:p>
        </p:txBody>
      </p:sp>
    </p:spTree>
    <p:extLst>
      <p:ext uri="{BB962C8B-B14F-4D97-AF65-F5344CB8AC3E}">
        <p14:creationId xmlns:p14="http://schemas.microsoft.com/office/powerpoint/2010/main" xmlns="" val="142976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2739"/>
            <a:ext cx="10482330" cy="4408258"/>
          </a:xfrm>
        </p:spPr>
        <p:txBody>
          <a:bodyPr>
            <a:normAutofit/>
          </a:bodyPr>
          <a:lstStyle/>
          <a:p>
            <a:pPr marL="0" lvl="0" indent="0">
              <a:lnSpc>
                <a:spcPct val="150000"/>
              </a:lnSpc>
              <a:buNone/>
            </a:pPr>
            <a:r>
              <a:rPr lang="en-US" dirty="0" smtClean="0">
                <a:solidFill>
                  <a:schemeClr val="accent6">
                    <a:lumMod val="50000"/>
                  </a:schemeClr>
                </a:solidFill>
                <a:latin typeface="Book Antiqua" pitchFamily="18" charset="0"/>
              </a:rPr>
              <a:t>C. </a:t>
            </a:r>
            <a:r>
              <a:rPr lang="bg-BG" dirty="0" smtClean="0">
                <a:solidFill>
                  <a:schemeClr val="accent6">
                    <a:lumMod val="50000"/>
                  </a:schemeClr>
                </a:solidFill>
                <a:latin typeface="Book Antiqua" pitchFamily="18" charset="0"/>
              </a:rPr>
              <a:t>Temporary </a:t>
            </a:r>
            <a:r>
              <a:rPr lang="bg-BG" dirty="0">
                <a:solidFill>
                  <a:schemeClr val="accent6">
                    <a:lumMod val="50000"/>
                  </a:schemeClr>
                </a:solidFill>
                <a:latin typeface="Book Antiqua" pitchFamily="18" charset="0"/>
              </a:rPr>
              <a:t>mobility</a:t>
            </a:r>
          </a:p>
          <a:p>
            <a:pPr marL="0" indent="0">
              <a:lnSpc>
                <a:spcPct val="150000"/>
              </a:lnSpc>
              <a:buNone/>
            </a:pPr>
            <a:r>
              <a:rPr lang="bg-BG" i="1" dirty="0">
                <a:solidFill>
                  <a:schemeClr val="accent6">
                    <a:lumMod val="50000"/>
                  </a:schemeClr>
                </a:solidFill>
                <a:latin typeface="Book Antiqua" pitchFamily="18" charset="0"/>
              </a:rPr>
              <a:t>The rules for temporary mobility are set out in chapter II of Directive 2005/36/EC. The rules apply to the temporary or occasional nature of activities of a self-employed or an employed person in another EU country</a:t>
            </a:r>
            <a:r>
              <a:rPr lang="bg-BG" dirty="0">
                <a:solidFill>
                  <a:schemeClr val="accent6">
                    <a:lumMod val="50000"/>
                  </a:schemeClr>
                </a:solidFill>
                <a:latin typeface="Book Antiqua" pitchFamily="18" charset="0"/>
              </a:rPr>
              <a:t>.</a:t>
            </a:r>
          </a:p>
          <a:p>
            <a:pPr marL="0" indent="0">
              <a:buNone/>
            </a:pPr>
            <a:endParaRPr lang="bg-BG" dirty="0"/>
          </a:p>
        </p:txBody>
      </p:sp>
    </p:spTree>
    <p:extLst>
      <p:ext uri="{BB962C8B-B14F-4D97-AF65-F5344CB8AC3E}">
        <p14:creationId xmlns:p14="http://schemas.microsoft.com/office/powerpoint/2010/main" xmlns="" val="38931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0462"/>
            <a:ext cx="10482330" cy="4910535"/>
          </a:xfrm>
        </p:spPr>
        <p:txBody>
          <a:bodyPr>
            <a:normAutofit fontScale="92500" lnSpcReduction="20000"/>
          </a:bodyPr>
          <a:lstStyle/>
          <a:p>
            <a:pPr marL="0" lvl="0" indent="0">
              <a:lnSpc>
                <a:spcPct val="150000"/>
              </a:lnSpc>
              <a:buNone/>
            </a:pPr>
            <a:r>
              <a:rPr lang="en-US" sz="3500" u="sng" dirty="0" smtClean="0">
                <a:solidFill>
                  <a:schemeClr val="accent6">
                    <a:lumMod val="50000"/>
                  </a:schemeClr>
                </a:solidFill>
                <a:latin typeface="Book Antiqua" pitchFamily="18" charset="0"/>
              </a:rPr>
              <a:t>ESCO</a:t>
            </a:r>
            <a:endParaRPr lang="bg-BG" sz="3500" u="sng" dirty="0">
              <a:solidFill>
                <a:schemeClr val="accent6">
                  <a:lumMod val="50000"/>
                </a:schemeClr>
              </a:solidFill>
              <a:latin typeface="Book Antiqua" pitchFamily="18" charset="0"/>
            </a:endParaRPr>
          </a:p>
          <a:p>
            <a:pPr marL="0" indent="0" fontAlgn="base">
              <a:lnSpc>
                <a:spcPct val="150000"/>
              </a:lnSpc>
              <a:buNone/>
            </a:pPr>
            <a:r>
              <a:rPr lang="bg-BG" i="1" dirty="0">
                <a:solidFill>
                  <a:schemeClr val="accent6">
                    <a:lumMod val="50000"/>
                  </a:schemeClr>
                </a:solidFill>
                <a:latin typeface="Book Antiqua" pitchFamily="18" charset="0"/>
              </a:rPr>
              <a:t>ESCO is the multilingual classification of European Skills, Competences, and Occupations. ESCO is part of the Europe 2020 strategy.</a:t>
            </a:r>
          </a:p>
          <a:p>
            <a:pPr marL="0" indent="0" fontAlgn="base">
              <a:lnSpc>
                <a:spcPct val="150000"/>
              </a:lnSpc>
              <a:buNone/>
            </a:pPr>
            <a:r>
              <a:rPr lang="bg-BG" i="1" dirty="0">
                <a:solidFill>
                  <a:schemeClr val="accent6">
                    <a:lumMod val="50000"/>
                  </a:schemeClr>
                </a:solidFill>
                <a:latin typeface="Book Antiqua" pitchFamily="18" charset="0"/>
              </a:rPr>
              <a:t>The ESCO classification identifies and categorises skills, competences, and occupations relevant for the EU labour market and education and training. It systematically shows the relationships between the different concepts.</a:t>
            </a:r>
          </a:p>
          <a:p>
            <a:pPr marL="0" indent="0">
              <a:buNone/>
            </a:pPr>
            <a:endParaRPr lang="bg-BG" dirty="0"/>
          </a:p>
        </p:txBody>
      </p:sp>
    </p:spTree>
    <p:extLst>
      <p:ext uri="{BB962C8B-B14F-4D97-AF65-F5344CB8AC3E}">
        <p14:creationId xmlns:p14="http://schemas.microsoft.com/office/powerpoint/2010/main" xmlns="" val="3397450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1826</Words>
  <Application>Microsoft Office PowerPoint</Application>
  <PresentationFormat>Custom</PresentationFormat>
  <Paragraphs>175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 THE EUROPEAN EDUCATION AREA</vt:lpstr>
      <vt:lpstr> WHAT HAS BEEN ACHIEVED?</vt:lpstr>
      <vt:lpstr>RESULTS UP TO NOW</vt:lpstr>
      <vt:lpstr>WHAT LIES AHEAD</vt:lpstr>
      <vt:lpstr>In this context, transparency and recognition  of skills &amp; qualifications are of vital importance</vt:lpstr>
      <vt:lpstr>Slide 7</vt:lpstr>
      <vt:lpstr>Slide 8</vt:lpstr>
      <vt:lpstr>Slide 9</vt:lpstr>
      <vt:lpstr>MICRO-CREDENTIALS</vt:lpstr>
      <vt:lpstr>Building trust &amp; flexibility</vt:lpstr>
      <vt:lpstr>Commission support for micro-credentials  ecosystems</vt:lpstr>
      <vt:lpstr>EUROPASS</vt:lpstr>
      <vt:lpstr> What is the Europass Certificate Supplement?</vt:lpstr>
      <vt:lpstr>  What is non-formal and informal learning? </vt:lpstr>
      <vt:lpstr>  Validation of non-formal and informal learning </vt:lpstr>
      <vt:lpstr>  Key questions on learning experiences </vt:lpstr>
      <vt:lpstr>Validation methodologies</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115</cp:revision>
  <dcterms:created xsi:type="dcterms:W3CDTF">2023-03-13T11:10:08Z</dcterms:created>
  <dcterms:modified xsi:type="dcterms:W3CDTF">2024-01-17T09:19:48Z</dcterms:modified>
</cp:coreProperties>
</file>