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4" r:id="rId1"/>
  </p:sldMasterIdLst>
  <p:notesMasterIdLst>
    <p:notesMasterId r:id="rId9"/>
  </p:notes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1DA4E8-6EF7-4A24-BF3D-0C395E324730}">
  <a:tblStyle styleId="{871DA4E8-6EF7-4A24-BF3D-0C395E3247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97" autoAdjust="0"/>
  </p:normalViewPr>
  <p:slideViewPr>
    <p:cSldViewPr snapToGrid="0">
      <p:cViewPr>
        <p:scale>
          <a:sx n="80" d="100"/>
          <a:sy n="80" d="100"/>
        </p:scale>
        <p:origin x="-96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2EAFBD-F120-4DAF-B199-4093E4A1C3A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D3F766-44F2-4B24-B533-02CD51A08BFF}">
      <dgm:prSet phldrT="[Text]"/>
      <dgm:spPr/>
      <dgm:t>
        <a:bodyPr/>
        <a:lstStyle/>
        <a:p>
          <a:r>
            <a:rPr lang="en-US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Հրայր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Մելքոնյան</a:t>
          </a:r>
          <a:endParaRPr lang="en-US" dirty="0" smtClean="0"/>
        </a:p>
        <a:p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dirty="0" smtClean="0"/>
        </a:p>
        <a:p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Նախագահ</a:t>
          </a:r>
          <a:endParaRPr lang="en-US" dirty="0"/>
        </a:p>
      </dgm:t>
    </dgm:pt>
    <dgm:pt modelId="{FCA0EC28-4F7D-43AC-951D-E93F641D31B7}" type="parTrans" cxnId="{587A193C-3E7B-4348-BA77-FDD25CA4DB84}">
      <dgm:prSet/>
      <dgm:spPr/>
      <dgm:t>
        <a:bodyPr/>
        <a:lstStyle/>
        <a:p>
          <a:endParaRPr lang="en-US"/>
        </a:p>
      </dgm:t>
    </dgm:pt>
    <dgm:pt modelId="{7A60C907-73A5-4F4E-92E3-0F4352A59ECB}" type="sibTrans" cxnId="{587A193C-3E7B-4348-BA77-FDD25CA4DB84}">
      <dgm:prSet/>
      <dgm:spPr/>
      <dgm:t>
        <a:bodyPr/>
        <a:lstStyle/>
        <a:p>
          <a:endParaRPr lang="en-US"/>
        </a:p>
      </dgm:t>
    </dgm:pt>
    <dgm:pt modelId="{433E2692-202A-4CCE-8835-7BD3E78D128A}">
      <dgm:prSet phldrT="[Text]"/>
      <dgm:spPr/>
      <dgm:t>
        <a:bodyPr/>
        <a:lstStyle/>
        <a:p>
          <a:r>
            <a:rPr lang="en-US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Հրայր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Կոստանյան</a:t>
          </a:r>
          <a:endParaRPr lang="en-US" dirty="0"/>
        </a:p>
      </dgm:t>
    </dgm:pt>
    <dgm:pt modelId="{09F85085-9396-4681-AA23-DAB4A95C7EDD}" type="parTrans" cxnId="{A0873445-C665-4FFF-9C02-3C023DCC3C4F}">
      <dgm:prSet/>
      <dgm:spPr/>
      <dgm:t>
        <a:bodyPr/>
        <a:lstStyle/>
        <a:p>
          <a:endParaRPr lang="en-US"/>
        </a:p>
      </dgm:t>
    </dgm:pt>
    <dgm:pt modelId="{1BC51EE2-2CFA-4E21-9F3C-D1875387037D}" type="sibTrans" cxnId="{A0873445-C665-4FFF-9C02-3C023DCC3C4F}">
      <dgm:prSet/>
      <dgm:spPr/>
      <dgm:t>
        <a:bodyPr/>
        <a:lstStyle/>
        <a:p>
          <a:endParaRPr lang="en-US"/>
        </a:p>
      </dgm:t>
    </dgm:pt>
    <dgm:pt modelId="{06BD2342-023B-4BD9-9552-D41AC63973DE}">
      <dgm:prSet phldrT="[Text]"/>
      <dgm:spPr/>
      <dgm:t>
        <a:bodyPr/>
        <a:lstStyle/>
        <a:p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dirty="0"/>
        </a:p>
      </dgm:t>
    </dgm:pt>
    <dgm:pt modelId="{5A2B19C2-C006-4DDC-BB90-B1399B1074CB}" type="parTrans" cxnId="{7D35027E-F690-4123-BAC8-94C956CF48AE}">
      <dgm:prSet/>
      <dgm:spPr/>
      <dgm:t>
        <a:bodyPr/>
        <a:lstStyle/>
        <a:p>
          <a:endParaRPr lang="en-US"/>
        </a:p>
      </dgm:t>
    </dgm:pt>
    <dgm:pt modelId="{097A6F09-B7A3-40B5-87D5-1AD794170BA4}" type="sibTrans" cxnId="{7D35027E-F690-4123-BAC8-94C956CF48AE}">
      <dgm:prSet/>
      <dgm:spPr/>
      <dgm:t>
        <a:bodyPr/>
        <a:lstStyle/>
        <a:p>
          <a:endParaRPr lang="en-US"/>
        </a:p>
      </dgm:t>
    </dgm:pt>
    <dgm:pt modelId="{4B4A2FE9-ADF6-41FE-998A-25703F40C455}">
      <dgm:prSet phldrT="[Text]"/>
      <dgm:spPr/>
      <dgm:t>
        <a:bodyPr/>
        <a:lstStyle/>
        <a:p>
          <a:r>
            <a:rPr lang="en-US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Վարդան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Պետրոսյան</a:t>
          </a:r>
          <a:endParaRPr lang="en-US" dirty="0"/>
        </a:p>
      </dgm:t>
    </dgm:pt>
    <dgm:pt modelId="{5811FB0B-58B8-4DDD-8160-06A4C5E30140}" type="parTrans" cxnId="{813CCD87-ECB7-4AA6-A3A7-6B5D545063BB}">
      <dgm:prSet/>
      <dgm:spPr/>
      <dgm:t>
        <a:bodyPr/>
        <a:lstStyle/>
        <a:p>
          <a:endParaRPr lang="en-US"/>
        </a:p>
      </dgm:t>
    </dgm:pt>
    <dgm:pt modelId="{9187DD15-B80B-452C-BAF0-06567C4AABB4}" type="sibTrans" cxnId="{813CCD87-ECB7-4AA6-A3A7-6B5D545063BB}">
      <dgm:prSet/>
      <dgm:spPr/>
      <dgm:t>
        <a:bodyPr/>
        <a:lstStyle/>
        <a:p>
          <a:endParaRPr lang="en-US"/>
        </a:p>
      </dgm:t>
    </dgm:pt>
    <dgm:pt modelId="{B890D270-20BF-4D0C-B3F4-AE98240E2688}">
      <dgm:prSet phldrT="[Text]"/>
      <dgm:spPr/>
      <dgm:t>
        <a:bodyPr/>
        <a:lstStyle/>
        <a:p>
          <a:r>
            <a:rPr lang="en-US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Արթուր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Մարանջյան</a:t>
          </a:r>
          <a:endParaRPr lang="en-US" dirty="0"/>
        </a:p>
      </dgm:t>
    </dgm:pt>
    <dgm:pt modelId="{6960CFC3-48F4-475D-9782-F18037FECB78}" type="parTrans" cxnId="{0017D68B-399E-439A-B4AB-5C25C3F5DB14}">
      <dgm:prSet/>
      <dgm:spPr/>
      <dgm:t>
        <a:bodyPr/>
        <a:lstStyle/>
        <a:p>
          <a:endParaRPr lang="en-US"/>
        </a:p>
      </dgm:t>
    </dgm:pt>
    <dgm:pt modelId="{83E85743-3869-4BD0-A08A-1D7C7150EF6E}" type="sibTrans" cxnId="{0017D68B-399E-439A-B4AB-5C25C3F5DB14}">
      <dgm:prSet/>
      <dgm:spPr/>
      <dgm:t>
        <a:bodyPr/>
        <a:lstStyle/>
        <a:p>
          <a:endParaRPr lang="en-US"/>
        </a:p>
      </dgm:t>
    </dgm:pt>
    <dgm:pt modelId="{F6BA58F1-035E-4508-947B-A958F29B8CC5}">
      <dgm:prSet phldrT="[Text]"/>
      <dgm:spPr/>
      <dgm:t>
        <a:bodyPr/>
        <a:lstStyle/>
        <a:p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dirty="0"/>
        </a:p>
      </dgm:t>
    </dgm:pt>
    <dgm:pt modelId="{C357C9EF-9FFA-4CFF-A9D6-3A1C934042BB}" type="parTrans" cxnId="{9F7B001D-F5C5-4D5F-8F7D-E0810BEC7FAD}">
      <dgm:prSet/>
      <dgm:spPr/>
      <dgm:t>
        <a:bodyPr/>
        <a:lstStyle/>
        <a:p>
          <a:endParaRPr lang="en-US"/>
        </a:p>
      </dgm:t>
    </dgm:pt>
    <dgm:pt modelId="{90AA4F06-B83A-4D25-948D-EFD27509899C}" type="sibTrans" cxnId="{9F7B001D-F5C5-4D5F-8F7D-E0810BEC7FAD}">
      <dgm:prSet/>
      <dgm:spPr/>
      <dgm:t>
        <a:bodyPr/>
        <a:lstStyle/>
        <a:p>
          <a:endParaRPr lang="en-US"/>
        </a:p>
      </dgm:t>
    </dgm:pt>
    <dgm:pt modelId="{17B01261-99C6-42DA-96DC-07D97E1120A9}">
      <dgm:prSet phldrT="[Text]"/>
      <dgm:spPr/>
      <dgm:t>
        <a:bodyPr/>
        <a:lstStyle/>
        <a:p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dirty="0"/>
        </a:p>
      </dgm:t>
    </dgm:pt>
    <dgm:pt modelId="{CBF86151-7F9F-4823-8AAA-8D64FEC54B63}" type="sibTrans" cxnId="{7F42DE50-20F5-474B-AC2A-4ECBA83DD143}">
      <dgm:prSet/>
      <dgm:spPr/>
      <dgm:t>
        <a:bodyPr/>
        <a:lstStyle/>
        <a:p>
          <a:endParaRPr lang="en-US"/>
        </a:p>
      </dgm:t>
    </dgm:pt>
    <dgm:pt modelId="{C86E28D1-0CBC-4AF5-9FE4-4A9D916593F6}" type="parTrans" cxnId="{7F42DE50-20F5-474B-AC2A-4ECBA83DD143}">
      <dgm:prSet/>
      <dgm:spPr/>
      <dgm:t>
        <a:bodyPr/>
        <a:lstStyle/>
        <a:p>
          <a:endParaRPr lang="en-US"/>
        </a:p>
      </dgm:t>
    </dgm:pt>
    <dgm:pt modelId="{92437542-2FBF-4E20-9A14-3BF0D2D51352}">
      <dgm:prSet/>
      <dgm:spPr/>
      <dgm:t>
        <a:bodyPr/>
        <a:lstStyle/>
        <a:p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փորձագետ</a:t>
          </a:r>
          <a:endParaRPr lang="hy-AM" dirty="0"/>
        </a:p>
      </dgm:t>
    </dgm:pt>
    <dgm:pt modelId="{380642C6-E079-4B84-ACCB-40201F8DA2E8}" type="parTrans" cxnId="{BDED5AA3-217C-437F-AF74-0EF9CF625BD1}">
      <dgm:prSet/>
      <dgm:spPr/>
      <dgm:t>
        <a:bodyPr/>
        <a:lstStyle/>
        <a:p>
          <a:endParaRPr lang="en-US"/>
        </a:p>
      </dgm:t>
    </dgm:pt>
    <dgm:pt modelId="{0F8AA8DE-6AEB-4D11-AC74-F17C194F42C7}" type="sibTrans" cxnId="{BDED5AA3-217C-437F-AF74-0EF9CF625BD1}">
      <dgm:prSet/>
      <dgm:spPr/>
      <dgm:t>
        <a:bodyPr/>
        <a:lstStyle/>
        <a:p>
          <a:endParaRPr lang="en-US"/>
        </a:p>
      </dgm:t>
    </dgm:pt>
    <dgm:pt modelId="{2BE7DADD-805F-478C-8761-884C9F20CF7C}">
      <dgm:prSet/>
      <dgm:spPr/>
      <dgm:t>
        <a:bodyPr/>
        <a:lstStyle/>
        <a:p>
          <a:r>
            <a:rPr lang="en-US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Փորձագետ</a:t>
          </a:r>
          <a:endParaRPr lang="hy-AM" dirty="0"/>
        </a:p>
      </dgm:t>
    </dgm:pt>
    <dgm:pt modelId="{D0B06107-4988-4759-BEEC-AAC8F3F2F529}" type="parTrans" cxnId="{8A72B567-9037-40E7-B904-C369771F8A86}">
      <dgm:prSet/>
      <dgm:spPr/>
      <dgm:t>
        <a:bodyPr/>
        <a:lstStyle/>
        <a:p>
          <a:endParaRPr lang="en-US"/>
        </a:p>
      </dgm:t>
    </dgm:pt>
    <dgm:pt modelId="{FB6D5865-DD63-41E6-84D5-1138154712E4}" type="sibTrans" cxnId="{8A72B567-9037-40E7-B904-C369771F8A86}">
      <dgm:prSet/>
      <dgm:spPr/>
      <dgm:t>
        <a:bodyPr/>
        <a:lstStyle/>
        <a:p>
          <a:endParaRPr lang="en-US"/>
        </a:p>
      </dgm:t>
    </dgm:pt>
    <dgm:pt modelId="{93915A10-0133-479B-9C46-B0C4FAA5C12B}">
      <dgm:prSet/>
      <dgm:spPr/>
      <dgm:t>
        <a:bodyPr/>
        <a:lstStyle/>
        <a:p>
          <a:endParaRPr lang="en-US" dirty="0"/>
        </a:p>
      </dgm:t>
    </dgm:pt>
    <dgm:pt modelId="{835B18EC-0D62-4AA2-ADD6-5EAF937BC8C7}" type="parTrans" cxnId="{7181C6A5-BA01-40C7-90D8-6441B9591EFB}">
      <dgm:prSet/>
      <dgm:spPr/>
      <dgm:t>
        <a:bodyPr/>
        <a:lstStyle/>
        <a:p>
          <a:endParaRPr lang="ru-RU"/>
        </a:p>
      </dgm:t>
    </dgm:pt>
    <dgm:pt modelId="{A5ED7428-0C00-4AAE-BDB0-39217DEBD004}" type="sibTrans" cxnId="{7181C6A5-BA01-40C7-90D8-6441B9591EFB}">
      <dgm:prSet/>
      <dgm:spPr/>
      <dgm:t>
        <a:bodyPr/>
        <a:lstStyle/>
        <a:p>
          <a:endParaRPr lang="ru-RU"/>
        </a:p>
      </dgm:t>
    </dgm:pt>
    <dgm:pt modelId="{4A407E45-356E-425F-BFF0-2F5DC429D0E5}">
      <dgm:prSet phldrT="[Text]"/>
      <dgm:spPr/>
      <dgm:t>
        <a:bodyPr/>
        <a:lstStyle/>
        <a:p>
          <a:r>
            <a:rPr lang="en-US" dirty="0" err="1" smtClean="0"/>
            <a:t>Փորձագետ</a:t>
          </a:r>
          <a:endParaRPr lang="en-US" dirty="0"/>
        </a:p>
      </dgm:t>
    </dgm:pt>
    <dgm:pt modelId="{38B0D87E-8C4E-4AC8-8ADA-7212F3EA7F8E}" type="parTrans" cxnId="{42BD8361-62E8-4CC8-903B-C9E0BF49069B}">
      <dgm:prSet/>
      <dgm:spPr/>
      <dgm:t>
        <a:bodyPr/>
        <a:lstStyle/>
        <a:p>
          <a:endParaRPr lang="ru-RU"/>
        </a:p>
      </dgm:t>
    </dgm:pt>
    <dgm:pt modelId="{C10A919D-1C39-429D-AEEF-558FCA9240CF}" type="sibTrans" cxnId="{42BD8361-62E8-4CC8-903B-C9E0BF49069B}">
      <dgm:prSet/>
      <dgm:spPr/>
      <dgm:t>
        <a:bodyPr/>
        <a:lstStyle/>
        <a:p>
          <a:endParaRPr lang="ru-RU"/>
        </a:p>
      </dgm:t>
    </dgm:pt>
    <dgm:pt modelId="{D4AA7FF0-9AB3-494E-8201-B51A3A972825}" type="pres">
      <dgm:prSet presAssocID="{222EAFBD-F120-4DAF-B199-4093E4A1C3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24979C-8A1E-4E11-B8EF-57FDAC628F0D}" type="pres">
      <dgm:prSet presAssocID="{EBD3F766-44F2-4B24-B533-02CD51A08BFF}" presName="composite" presStyleCnt="0"/>
      <dgm:spPr/>
    </dgm:pt>
    <dgm:pt modelId="{29D6FBB0-C6C8-48AB-BF14-E64D21D510CC}" type="pres">
      <dgm:prSet presAssocID="{EBD3F766-44F2-4B24-B533-02CD51A08BFF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7810D-68DB-4F40-8AAF-11B06CEFAC9C}" type="pres">
      <dgm:prSet presAssocID="{EBD3F766-44F2-4B24-B533-02CD51A08BFF}" presName="rect2" presStyleLbl="fgImgPlace1" presStyleIdx="0" presStyleCnt="4" custScaleX="135530" custLinFactNeighborY="2576"/>
      <dgm:spPr/>
    </dgm:pt>
    <dgm:pt modelId="{A637AC90-4C23-418E-9E81-E147AF4FD6D6}" type="pres">
      <dgm:prSet presAssocID="{7A60C907-73A5-4F4E-92E3-0F4352A59ECB}" presName="sibTrans" presStyleCnt="0"/>
      <dgm:spPr/>
    </dgm:pt>
    <dgm:pt modelId="{0528A62F-74C7-4C41-ACD7-80D66ABB583F}" type="pres">
      <dgm:prSet presAssocID="{433E2692-202A-4CCE-8835-7BD3E78D128A}" presName="composite" presStyleCnt="0"/>
      <dgm:spPr/>
    </dgm:pt>
    <dgm:pt modelId="{B14BC87F-27EB-4DEF-9B33-B2BA14BB46CD}" type="pres">
      <dgm:prSet presAssocID="{433E2692-202A-4CCE-8835-7BD3E78D128A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5C0F7-A167-4BD2-87F9-749C6AAB7130}" type="pres">
      <dgm:prSet presAssocID="{433E2692-202A-4CCE-8835-7BD3E78D128A}" presName="rect2" presStyleLbl="fgImgPlace1" presStyleIdx="1" presStyleCnt="4" custScaleX="135530"/>
      <dgm:spPr/>
    </dgm:pt>
    <dgm:pt modelId="{F2A3E54A-A8F7-4984-99E7-BE0A2686F647}" type="pres">
      <dgm:prSet presAssocID="{1BC51EE2-2CFA-4E21-9F3C-D1875387037D}" presName="sibTrans" presStyleCnt="0"/>
      <dgm:spPr/>
    </dgm:pt>
    <dgm:pt modelId="{6F2DD975-0883-4537-9A27-2F9DD70BD153}" type="pres">
      <dgm:prSet presAssocID="{4B4A2FE9-ADF6-41FE-998A-25703F40C455}" presName="composite" presStyleCnt="0"/>
      <dgm:spPr/>
    </dgm:pt>
    <dgm:pt modelId="{E6540540-72F8-4400-A68C-322E30232817}" type="pres">
      <dgm:prSet presAssocID="{4B4A2FE9-ADF6-41FE-998A-25703F40C455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B0925B-3E88-4587-A089-29F953C4DEDE}" type="pres">
      <dgm:prSet presAssocID="{4B4A2FE9-ADF6-41FE-998A-25703F40C455}" presName="rect2" presStyleLbl="fgImgPlace1" presStyleIdx="2" presStyleCnt="4" custScaleX="135530" custLinFactNeighborY="2576"/>
      <dgm:spPr/>
    </dgm:pt>
    <dgm:pt modelId="{E9FBA885-EAAA-4372-B83B-251F84363C78}" type="pres">
      <dgm:prSet presAssocID="{9187DD15-B80B-452C-BAF0-06567C4AABB4}" presName="sibTrans" presStyleCnt="0"/>
      <dgm:spPr/>
    </dgm:pt>
    <dgm:pt modelId="{68EC4232-39C9-4DA5-9102-30091EBC5D43}" type="pres">
      <dgm:prSet presAssocID="{B890D270-20BF-4D0C-B3F4-AE98240E2688}" presName="composite" presStyleCnt="0"/>
      <dgm:spPr/>
    </dgm:pt>
    <dgm:pt modelId="{83325196-8A08-447E-94E9-7D0385AF245C}" type="pres">
      <dgm:prSet presAssocID="{B890D270-20BF-4D0C-B3F4-AE98240E2688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61560-9E44-471E-B229-52662A6C1A85}" type="pres">
      <dgm:prSet presAssocID="{B890D270-20BF-4D0C-B3F4-AE98240E2688}" presName="rect2" presStyleLbl="fgImgPlace1" presStyleIdx="3" presStyleCnt="4" custScaleX="135530"/>
      <dgm:spPr/>
    </dgm:pt>
  </dgm:ptLst>
  <dgm:cxnLst>
    <dgm:cxn modelId="{C7FBCEE2-9665-49D2-9F58-DCDC2848BAAA}" type="presOf" srcId="{17B01261-99C6-42DA-96DC-07D97E1120A9}" destId="{E6540540-72F8-4400-A68C-322E30232817}" srcOrd="0" destOrd="1" presId="urn:microsoft.com/office/officeart/2008/layout/PictureStrips"/>
    <dgm:cxn modelId="{7F42DE50-20F5-474B-AC2A-4ECBA83DD143}" srcId="{4B4A2FE9-ADF6-41FE-998A-25703F40C455}" destId="{17B01261-99C6-42DA-96DC-07D97E1120A9}" srcOrd="0" destOrd="0" parTransId="{C86E28D1-0CBC-4AF5-9FE4-4A9D916593F6}" sibTransId="{CBF86151-7F9F-4823-8AAA-8D64FEC54B63}"/>
    <dgm:cxn modelId="{32C604DD-7243-424A-9479-CFFC9ADDEAE2}" type="presOf" srcId="{F6BA58F1-035E-4508-947B-A958F29B8CC5}" destId="{83325196-8A08-447E-94E9-7D0385AF245C}" srcOrd="0" destOrd="1" presId="urn:microsoft.com/office/officeart/2008/layout/PictureStrips"/>
    <dgm:cxn modelId="{445BCDFA-88FC-42A9-8877-FF059253E0FB}" type="presOf" srcId="{222EAFBD-F120-4DAF-B199-4093E4A1C3AB}" destId="{D4AA7FF0-9AB3-494E-8201-B51A3A972825}" srcOrd="0" destOrd="0" presId="urn:microsoft.com/office/officeart/2008/layout/PictureStrips"/>
    <dgm:cxn modelId="{813CCD87-ECB7-4AA6-A3A7-6B5D545063BB}" srcId="{222EAFBD-F120-4DAF-B199-4093E4A1C3AB}" destId="{4B4A2FE9-ADF6-41FE-998A-25703F40C455}" srcOrd="2" destOrd="0" parTransId="{5811FB0B-58B8-4DDD-8160-06A4C5E30140}" sibTransId="{9187DD15-B80B-452C-BAF0-06567C4AABB4}"/>
    <dgm:cxn modelId="{587A193C-3E7B-4348-BA77-FDD25CA4DB84}" srcId="{222EAFBD-F120-4DAF-B199-4093E4A1C3AB}" destId="{EBD3F766-44F2-4B24-B533-02CD51A08BFF}" srcOrd="0" destOrd="0" parTransId="{FCA0EC28-4F7D-43AC-951D-E93F641D31B7}" sibTransId="{7A60C907-73A5-4F4E-92E3-0F4352A59ECB}"/>
    <dgm:cxn modelId="{67B4C8A9-90D5-414C-B4C1-F185C93DD691}" type="presOf" srcId="{433E2692-202A-4CCE-8835-7BD3E78D128A}" destId="{B14BC87F-27EB-4DEF-9B33-B2BA14BB46CD}" srcOrd="0" destOrd="0" presId="urn:microsoft.com/office/officeart/2008/layout/PictureStrips"/>
    <dgm:cxn modelId="{359E7C5D-8D33-4A1C-9C2D-9995C81D01B6}" type="presOf" srcId="{2BE7DADD-805F-478C-8761-884C9F20CF7C}" destId="{B14BC87F-27EB-4DEF-9B33-B2BA14BB46CD}" srcOrd="0" destOrd="2" presId="urn:microsoft.com/office/officeart/2008/layout/PictureStrips"/>
    <dgm:cxn modelId="{3600D737-FDBA-4F70-8E8C-E3600614CD55}" type="presOf" srcId="{93915A10-0133-479B-9C46-B0C4FAA5C12B}" destId="{E6540540-72F8-4400-A68C-322E30232817}" srcOrd="0" destOrd="3" presId="urn:microsoft.com/office/officeart/2008/layout/PictureStrips"/>
    <dgm:cxn modelId="{0017D68B-399E-439A-B4AB-5C25C3F5DB14}" srcId="{222EAFBD-F120-4DAF-B199-4093E4A1C3AB}" destId="{B890D270-20BF-4D0C-B3F4-AE98240E2688}" srcOrd="3" destOrd="0" parTransId="{6960CFC3-48F4-475D-9782-F18037FECB78}" sibTransId="{83E85743-3869-4BD0-A08A-1D7C7150EF6E}"/>
    <dgm:cxn modelId="{42BD8361-62E8-4CC8-903B-C9E0BF49069B}" srcId="{4B4A2FE9-ADF6-41FE-998A-25703F40C455}" destId="{4A407E45-356E-425F-BFF0-2F5DC429D0E5}" srcOrd="1" destOrd="0" parTransId="{38B0D87E-8C4E-4AC8-8ADA-7212F3EA7F8E}" sibTransId="{C10A919D-1C39-429D-AEEF-558FCA9240CF}"/>
    <dgm:cxn modelId="{BDED5AA3-217C-437F-AF74-0EF9CF625BD1}" srcId="{B890D270-20BF-4D0C-B3F4-AE98240E2688}" destId="{92437542-2FBF-4E20-9A14-3BF0D2D51352}" srcOrd="1" destOrd="0" parTransId="{380642C6-E079-4B84-ACCB-40201F8DA2E8}" sibTransId="{0F8AA8DE-6AEB-4D11-AC74-F17C194F42C7}"/>
    <dgm:cxn modelId="{951CD99F-95EC-4B7E-A362-437D8A53BFE6}" type="presOf" srcId="{4A407E45-356E-425F-BFF0-2F5DC429D0E5}" destId="{E6540540-72F8-4400-A68C-322E30232817}" srcOrd="0" destOrd="2" presId="urn:microsoft.com/office/officeart/2008/layout/PictureStrips"/>
    <dgm:cxn modelId="{7D35027E-F690-4123-BAC8-94C956CF48AE}" srcId="{433E2692-202A-4CCE-8835-7BD3E78D128A}" destId="{06BD2342-023B-4BD9-9552-D41AC63973DE}" srcOrd="0" destOrd="0" parTransId="{5A2B19C2-C006-4DDC-BB90-B1399B1074CB}" sibTransId="{097A6F09-B7A3-40B5-87D5-1AD794170BA4}"/>
    <dgm:cxn modelId="{9F7B001D-F5C5-4D5F-8F7D-E0810BEC7FAD}" srcId="{B890D270-20BF-4D0C-B3F4-AE98240E2688}" destId="{F6BA58F1-035E-4508-947B-A958F29B8CC5}" srcOrd="0" destOrd="0" parTransId="{C357C9EF-9FFA-4CFF-A9D6-3A1C934042BB}" sibTransId="{90AA4F06-B83A-4D25-948D-EFD27509899C}"/>
    <dgm:cxn modelId="{64D43DE3-197B-425B-A05E-6E90AC42F537}" type="presOf" srcId="{92437542-2FBF-4E20-9A14-3BF0D2D51352}" destId="{83325196-8A08-447E-94E9-7D0385AF245C}" srcOrd="0" destOrd="2" presId="urn:microsoft.com/office/officeart/2008/layout/PictureStrips"/>
    <dgm:cxn modelId="{EC0F0B71-F642-4CA3-AB6F-E011708123BD}" type="presOf" srcId="{06BD2342-023B-4BD9-9552-D41AC63973DE}" destId="{B14BC87F-27EB-4DEF-9B33-B2BA14BB46CD}" srcOrd="0" destOrd="1" presId="urn:microsoft.com/office/officeart/2008/layout/PictureStrips"/>
    <dgm:cxn modelId="{7181C6A5-BA01-40C7-90D8-6441B9591EFB}" srcId="{4B4A2FE9-ADF6-41FE-998A-25703F40C455}" destId="{93915A10-0133-479B-9C46-B0C4FAA5C12B}" srcOrd="2" destOrd="0" parTransId="{835B18EC-0D62-4AA2-ADD6-5EAF937BC8C7}" sibTransId="{A5ED7428-0C00-4AAE-BDB0-39217DEBD004}"/>
    <dgm:cxn modelId="{2E9F0347-741C-483B-901C-62D037B570D8}" type="presOf" srcId="{EBD3F766-44F2-4B24-B533-02CD51A08BFF}" destId="{29D6FBB0-C6C8-48AB-BF14-E64D21D510CC}" srcOrd="0" destOrd="0" presId="urn:microsoft.com/office/officeart/2008/layout/PictureStrips"/>
    <dgm:cxn modelId="{B0DF83A5-B68E-4933-B044-7791A98DEC77}" type="presOf" srcId="{4B4A2FE9-ADF6-41FE-998A-25703F40C455}" destId="{E6540540-72F8-4400-A68C-322E30232817}" srcOrd="0" destOrd="0" presId="urn:microsoft.com/office/officeart/2008/layout/PictureStrips"/>
    <dgm:cxn modelId="{8A72B567-9037-40E7-B904-C369771F8A86}" srcId="{433E2692-202A-4CCE-8835-7BD3E78D128A}" destId="{2BE7DADD-805F-478C-8761-884C9F20CF7C}" srcOrd="1" destOrd="0" parTransId="{D0B06107-4988-4759-BEEC-AAC8F3F2F529}" sibTransId="{FB6D5865-DD63-41E6-84D5-1138154712E4}"/>
    <dgm:cxn modelId="{85C5E785-E897-4A88-A23B-BF7A21982032}" type="presOf" srcId="{B890D270-20BF-4D0C-B3F4-AE98240E2688}" destId="{83325196-8A08-447E-94E9-7D0385AF245C}" srcOrd="0" destOrd="0" presId="urn:microsoft.com/office/officeart/2008/layout/PictureStrips"/>
    <dgm:cxn modelId="{A0873445-C665-4FFF-9C02-3C023DCC3C4F}" srcId="{222EAFBD-F120-4DAF-B199-4093E4A1C3AB}" destId="{433E2692-202A-4CCE-8835-7BD3E78D128A}" srcOrd="1" destOrd="0" parTransId="{09F85085-9396-4681-AA23-DAB4A95C7EDD}" sibTransId="{1BC51EE2-2CFA-4E21-9F3C-D1875387037D}"/>
    <dgm:cxn modelId="{87AA29F1-7D29-4406-A85A-609653E41E84}" type="presParOf" srcId="{D4AA7FF0-9AB3-494E-8201-B51A3A972825}" destId="{9724979C-8A1E-4E11-B8EF-57FDAC628F0D}" srcOrd="0" destOrd="0" presId="urn:microsoft.com/office/officeart/2008/layout/PictureStrips"/>
    <dgm:cxn modelId="{608F22F3-B038-423A-ABA5-1739E58C4148}" type="presParOf" srcId="{9724979C-8A1E-4E11-B8EF-57FDAC628F0D}" destId="{29D6FBB0-C6C8-48AB-BF14-E64D21D510CC}" srcOrd="0" destOrd="0" presId="urn:microsoft.com/office/officeart/2008/layout/PictureStrips"/>
    <dgm:cxn modelId="{20FB2BCB-4CC0-437F-9347-7EB81BB80C27}" type="presParOf" srcId="{9724979C-8A1E-4E11-B8EF-57FDAC628F0D}" destId="{2E67810D-68DB-4F40-8AAF-11B06CEFAC9C}" srcOrd="1" destOrd="0" presId="urn:microsoft.com/office/officeart/2008/layout/PictureStrips"/>
    <dgm:cxn modelId="{02846387-130E-4B55-B539-E9BDB89247C9}" type="presParOf" srcId="{D4AA7FF0-9AB3-494E-8201-B51A3A972825}" destId="{A637AC90-4C23-418E-9E81-E147AF4FD6D6}" srcOrd="1" destOrd="0" presId="urn:microsoft.com/office/officeart/2008/layout/PictureStrips"/>
    <dgm:cxn modelId="{6829239A-F182-46C9-9978-4BEB87A1D079}" type="presParOf" srcId="{D4AA7FF0-9AB3-494E-8201-B51A3A972825}" destId="{0528A62F-74C7-4C41-ACD7-80D66ABB583F}" srcOrd="2" destOrd="0" presId="urn:microsoft.com/office/officeart/2008/layout/PictureStrips"/>
    <dgm:cxn modelId="{49205D34-9EB4-4A92-B273-B96FEF0DAB0C}" type="presParOf" srcId="{0528A62F-74C7-4C41-ACD7-80D66ABB583F}" destId="{B14BC87F-27EB-4DEF-9B33-B2BA14BB46CD}" srcOrd="0" destOrd="0" presId="urn:microsoft.com/office/officeart/2008/layout/PictureStrips"/>
    <dgm:cxn modelId="{86DCCCAB-A5E3-49F1-A896-A3CA3BD66631}" type="presParOf" srcId="{0528A62F-74C7-4C41-ACD7-80D66ABB583F}" destId="{69E5C0F7-A167-4BD2-87F9-749C6AAB7130}" srcOrd="1" destOrd="0" presId="urn:microsoft.com/office/officeart/2008/layout/PictureStrips"/>
    <dgm:cxn modelId="{E7BB8432-31DD-4354-8FC5-D26DE09A13DC}" type="presParOf" srcId="{D4AA7FF0-9AB3-494E-8201-B51A3A972825}" destId="{F2A3E54A-A8F7-4984-99E7-BE0A2686F647}" srcOrd="3" destOrd="0" presId="urn:microsoft.com/office/officeart/2008/layout/PictureStrips"/>
    <dgm:cxn modelId="{83DBDC6A-E40C-415F-A32B-CD9CB42278D5}" type="presParOf" srcId="{D4AA7FF0-9AB3-494E-8201-B51A3A972825}" destId="{6F2DD975-0883-4537-9A27-2F9DD70BD153}" srcOrd="4" destOrd="0" presId="urn:microsoft.com/office/officeart/2008/layout/PictureStrips"/>
    <dgm:cxn modelId="{8458693B-EB49-44B8-8508-99DE74F8471A}" type="presParOf" srcId="{6F2DD975-0883-4537-9A27-2F9DD70BD153}" destId="{E6540540-72F8-4400-A68C-322E30232817}" srcOrd="0" destOrd="0" presId="urn:microsoft.com/office/officeart/2008/layout/PictureStrips"/>
    <dgm:cxn modelId="{871443C1-E3E0-43FD-BB71-DFAC496A85FC}" type="presParOf" srcId="{6F2DD975-0883-4537-9A27-2F9DD70BD153}" destId="{2EB0925B-3E88-4587-A089-29F953C4DEDE}" srcOrd="1" destOrd="0" presId="urn:microsoft.com/office/officeart/2008/layout/PictureStrips"/>
    <dgm:cxn modelId="{131A34BE-FDF1-4929-849B-5E7273703686}" type="presParOf" srcId="{D4AA7FF0-9AB3-494E-8201-B51A3A972825}" destId="{E9FBA885-EAAA-4372-B83B-251F84363C78}" srcOrd="5" destOrd="0" presId="urn:microsoft.com/office/officeart/2008/layout/PictureStrips"/>
    <dgm:cxn modelId="{7209F64F-CAA3-4247-83D9-9AA61DCCA9D5}" type="presParOf" srcId="{D4AA7FF0-9AB3-494E-8201-B51A3A972825}" destId="{68EC4232-39C9-4DA5-9102-30091EBC5D43}" srcOrd="6" destOrd="0" presId="urn:microsoft.com/office/officeart/2008/layout/PictureStrips"/>
    <dgm:cxn modelId="{06833DBF-4AAD-4B8F-9D7A-A078CEE1BDA6}" type="presParOf" srcId="{68EC4232-39C9-4DA5-9102-30091EBC5D43}" destId="{83325196-8A08-447E-94E9-7D0385AF245C}" srcOrd="0" destOrd="0" presId="urn:microsoft.com/office/officeart/2008/layout/PictureStrips"/>
    <dgm:cxn modelId="{9C4FBD03-25C3-4C29-949A-500D7DB3D9D4}" type="presParOf" srcId="{68EC4232-39C9-4DA5-9102-30091EBC5D43}" destId="{92C61560-9E44-471E-B229-52662A6C1A8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FBB0-C6C8-48AB-BF14-E64D21D510CC}">
      <dsp:nvSpPr>
        <dsp:cNvPr id="0" name=""/>
        <dsp:cNvSpPr/>
      </dsp:nvSpPr>
      <dsp:spPr>
        <a:xfrm>
          <a:off x="376059" y="861474"/>
          <a:ext cx="4640459" cy="145014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231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Հրայր</a:t>
          </a: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Մելքոնյան</a:t>
          </a: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Նախագահ</a:t>
          </a:r>
          <a:endParaRPr lang="en-US" sz="1800" kern="1200" dirty="0"/>
        </a:p>
      </dsp:txBody>
      <dsp:txXfrm>
        <a:off x="376059" y="861474"/>
        <a:ext cx="4640459" cy="1450143"/>
      </dsp:txXfrm>
    </dsp:sp>
    <dsp:sp modelId="{2E67810D-68DB-4F40-8AAF-11B06CEFAC9C}">
      <dsp:nvSpPr>
        <dsp:cNvPr id="0" name=""/>
        <dsp:cNvSpPr/>
      </dsp:nvSpPr>
      <dsp:spPr>
        <a:xfrm>
          <a:off x="2374" y="691232"/>
          <a:ext cx="1375765" cy="15226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BC87F-27EB-4DEF-9B33-B2BA14BB46CD}">
      <dsp:nvSpPr>
        <dsp:cNvPr id="0" name=""/>
        <dsp:cNvSpPr/>
      </dsp:nvSpPr>
      <dsp:spPr>
        <a:xfrm>
          <a:off x="5615867" y="861474"/>
          <a:ext cx="4640459" cy="145014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231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Հրայր</a:t>
          </a: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Կոստանյան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Փորձագետ</a:t>
          </a:r>
          <a:endParaRPr lang="hy-AM" sz="1400" kern="1200" dirty="0"/>
        </a:p>
      </dsp:txBody>
      <dsp:txXfrm>
        <a:off x="5615867" y="861474"/>
        <a:ext cx="4640459" cy="1450143"/>
      </dsp:txXfrm>
    </dsp:sp>
    <dsp:sp modelId="{69E5C0F7-A167-4BD2-87F9-749C6AAB7130}">
      <dsp:nvSpPr>
        <dsp:cNvPr id="0" name=""/>
        <dsp:cNvSpPr/>
      </dsp:nvSpPr>
      <dsp:spPr>
        <a:xfrm>
          <a:off x="5242182" y="652009"/>
          <a:ext cx="1375765" cy="15226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540540-72F8-4400-A68C-322E30232817}">
      <dsp:nvSpPr>
        <dsp:cNvPr id="0" name=""/>
        <dsp:cNvSpPr/>
      </dsp:nvSpPr>
      <dsp:spPr>
        <a:xfrm>
          <a:off x="376059" y="2687044"/>
          <a:ext cx="4640459" cy="145014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231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Վարդան</a:t>
          </a: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Պետրոսյան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Փորձագետ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376059" y="2687044"/>
        <a:ext cx="4640459" cy="1450143"/>
      </dsp:txXfrm>
    </dsp:sp>
    <dsp:sp modelId="{2EB0925B-3E88-4587-A089-29F953C4DEDE}">
      <dsp:nvSpPr>
        <dsp:cNvPr id="0" name=""/>
        <dsp:cNvSpPr/>
      </dsp:nvSpPr>
      <dsp:spPr>
        <a:xfrm>
          <a:off x="2374" y="2516802"/>
          <a:ext cx="1375765" cy="15226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25196-8A08-447E-94E9-7D0385AF245C}">
      <dsp:nvSpPr>
        <dsp:cNvPr id="0" name=""/>
        <dsp:cNvSpPr/>
      </dsp:nvSpPr>
      <dsp:spPr>
        <a:xfrm>
          <a:off x="5615867" y="2687044"/>
          <a:ext cx="4640459" cy="145014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231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Արթուր</a:t>
          </a:r>
          <a:r>
            <a:rPr lang="en-US" sz="18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8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Մարանջյան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“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Տանիք</a:t>
          </a: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” 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Հասարակական</a:t>
          </a:r>
          <a:r>
            <a:rPr lang="en-US" sz="1400" kern="1200" dirty="0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 </a:t>
          </a: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կազմակերպություն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rPr>
            <a:t>փորձագետ</a:t>
          </a:r>
          <a:endParaRPr lang="hy-AM" sz="1400" kern="1200" dirty="0"/>
        </a:p>
      </dsp:txBody>
      <dsp:txXfrm>
        <a:off x="5615867" y="2687044"/>
        <a:ext cx="4640459" cy="1450143"/>
      </dsp:txXfrm>
    </dsp:sp>
    <dsp:sp modelId="{92C61560-9E44-471E-B229-52662A6C1A85}">
      <dsp:nvSpPr>
        <dsp:cNvPr id="0" name=""/>
        <dsp:cNvSpPr/>
      </dsp:nvSpPr>
      <dsp:spPr>
        <a:xfrm>
          <a:off x="5242182" y="2477578"/>
          <a:ext cx="1375765" cy="15226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02678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59" name="Google Shape;15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60" name="Google Shape;160;p2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72" name="Google Shape;17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73" name="Google Shape;173;p3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84" name="Google Shape;184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85" name="Google Shape;185;p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1" name="Google Shape;21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12" name="Google Shape;21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13" name="Google Shape;213;p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25" name="Google Shape;22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26" name="Google Shape;226;p6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37" name="Google Shape;23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38" name="Google Shape;238;p8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6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ctrTitle"/>
          </p:nvPr>
        </p:nvSpPr>
        <p:spPr>
          <a:xfrm>
            <a:off x="6067025" y="1567544"/>
            <a:ext cx="5930700" cy="2410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 algn="l">
              <a:buClr>
                <a:srgbClr val="002E9E"/>
              </a:buClr>
              <a:buSzPts val="4800"/>
            </a:pPr>
            <a:r>
              <a:rPr lang="en-US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</a:t>
            </a:r>
            <a:r>
              <a:rPr lang="en-US" sz="3100" b="1" dirty="0" err="1" smtClean="0">
                <a:solidFill>
                  <a:schemeClr val="tx1"/>
                </a:solidFill>
              </a:rPr>
              <a:t>Նախագծի</a:t>
            </a:r>
            <a:r>
              <a:rPr lang="en-US" sz="3100" b="1" dirty="0" smtClean="0">
                <a:solidFill>
                  <a:schemeClr val="tx1"/>
                </a:solidFill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</a:rPr>
              <a:t>անվանումը</a:t>
            </a:r>
            <a:r>
              <a:rPr lang="en-US" sz="3100" b="1" dirty="0" smtClean="0">
                <a:solidFill>
                  <a:schemeClr val="tx1"/>
                </a:solidFill>
              </a:rPr>
              <a:t>   </a:t>
            </a:r>
            <a:r>
              <a:rPr lang="en-US" sz="2000" b="1" dirty="0" smtClean="0">
                <a:solidFill>
                  <a:srgbClr val="002E9E"/>
                </a:solidFill>
              </a:rPr>
              <a:t/>
            </a:r>
            <a:br>
              <a:rPr lang="en-US" sz="2000" b="1" dirty="0" smtClean="0">
                <a:solidFill>
                  <a:srgbClr val="002E9E"/>
                </a:solidFill>
              </a:rPr>
            </a:br>
            <a:r>
              <a:rPr lang="en-US" sz="2000" b="1" dirty="0" smtClean="0">
                <a:solidFill>
                  <a:srgbClr val="002E9E"/>
                </a:solidFill>
              </a:rPr>
              <a:t>VET </a:t>
            </a:r>
            <a:r>
              <a:rPr lang="en-US" sz="1200" b="1" dirty="0" smtClean="0">
                <a:solidFill>
                  <a:srgbClr val="002E9E"/>
                </a:solidFill>
              </a:rPr>
              <a:t>(</a:t>
            </a:r>
            <a:r>
              <a:rPr lang="en-US" sz="1200" b="1" dirty="0">
                <a:solidFill>
                  <a:srgbClr val="002E9E"/>
                </a:solidFill>
              </a:rPr>
              <a:t>vocational education and training</a:t>
            </a:r>
            <a:r>
              <a:rPr lang="en-US" sz="1200" b="1" dirty="0" smtClean="0">
                <a:solidFill>
                  <a:srgbClr val="002E9E"/>
                </a:solidFill>
              </a:rPr>
              <a:t>)  </a:t>
            </a:r>
            <a:r>
              <a:rPr lang="en-US" sz="2000" b="1" dirty="0" smtClean="0">
                <a:solidFill>
                  <a:srgbClr val="002E9E"/>
                </a:solidFill>
              </a:rPr>
              <a:t>partnership For Green and Smart Electricity in Building</a:t>
            </a:r>
            <a:br>
              <a:rPr lang="en-US" sz="2000" b="1" dirty="0" smtClean="0">
                <a:solidFill>
                  <a:srgbClr val="002E9E"/>
                </a:solidFill>
              </a:rPr>
            </a:br>
            <a:r>
              <a:rPr lang="en-US" sz="2000" b="1" dirty="0" smtClean="0">
                <a:solidFill>
                  <a:srgbClr val="002E9E"/>
                </a:solidFill>
              </a:rPr>
              <a:t>Մ</a:t>
            </a:r>
            <a:r>
              <a:rPr lang="hy-AM" sz="2000" b="1" dirty="0" smtClean="0">
                <a:solidFill>
                  <a:srgbClr val="002E9E"/>
                </a:solidFill>
              </a:rPr>
              <a:t>ԿՈՒ համագործակցություն շենքերում կանաչ և խելացի էլեկտրաէներգիայի համար</a:t>
            </a:r>
            <a:endParaRPr sz="2000" dirty="0"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1"/>
          </p:nvPr>
        </p:nvSpPr>
        <p:spPr>
          <a:xfrm>
            <a:off x="6436139" y="3966358"/>
            <a:ext cx="5561551" cy="98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SzPts val="1920"/>
            </a:pPr>
            <a:r>
              <a:rPr lang="hy-AM" sz="3100" b="1" dirty="0" smtClean="0">
                <a:solidFill>
                  <a:schemeClr val="tx1"/>
                </a:solidFill>
              </a:rPr>
              <a:t>Հապավում</a:t>
            </a:r>
            <a:r>
              <a:rPr lang="en-US" sz="2400" b="1" dirty="0" smtClean="0">
                <a:solidFill>
                  <a:srgbClr val="002E9E"/>
                </a:solidFill>
              </a:rPr>
              <a:t>    </a:t>
            </a:r>
            <a:r>
              <a:rPr lang="en-US" sz="2400" b="1" dirty="0" smtClean="0">
                <a:solidFill>
                  <a:srgbClr val="002E9E"/>
                </a:solidFill>
              </a:rPr>
              <a:t>VET 4GSEB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3100" b="1" dirty="0" err="1" smtClean="0">
                <a:solidFill>
                  <a:schemeClr val="tx1"/>
                </a:solidFill>
              </a:rPr>
              <a:t>Բյուջեն</a:t>
            </a:r>
            <a:r>
              <a:rPr lang="en-US" sz="2400" b="1" dirty="0" smtClean="0">
                <a:solidFill>
                  <a:srgbClr val="002E9E"/>
                </a:solidFill>
              </a:rPr>
              <a:t>   333.859, </a:t>
            </a:r>
            <a:r>
              <a:rPr lang="en-US" sz="2400" b="1" dirty="0" err="1" smtClean="0">
                <a:solidFill>
                  <a:srgbClr val="002E9E"/>
                </a:solidFill>
              </a:rPr>
              <a:t>որից</a:t>
            </a:r>
            <a:r>
              <a:rPr lang="en-US" sz="2400" b="1" dirty="0" smtClean="0">
                <a:solidFill>
                  <a:srgbClr val="002E9E"/>
                </a:solidFill>
              </a:rPr>
              <a:t> “</a:t>
            </a:r>
            <a:r>
              <a:rPr lang="en-US" sz="2400" b="1" dirty="0" err="1" smtClean="0">
                <a:solidFill>
                  <a:srgbClr val="002E9E"/>
                </a:solidFill>
              </a:rPr>
              <a:t>Տանիք</a:t>
            </a:r>
            <a:r>
              <a:rPr lang="en-US" sz="2400" b="1" dirty="0" smtClean="0">
                <a:solidFill>
                  <a:srgbClr val="002E9E"/>
                </a:solidFill>
              </a:rPr>
              <a:t>” ՀԿ </a:t>
            </a:r>
            <a:r>
              <a:rPr lang="en-US" sz="2400" b="1" dirty="0" err="1" smtClean="0">
                <a:solidFill>
                  <a:srgbClr val="002E9E"/>
                </a:solidFill>
              </a:rPr>
              <a:t>մասը</a:t>
            </a:r>
            <a:r>
              <a:rPr lang="en-US" sz="2400" b="1" dirty="0" smtClean="0">
                <a:solidFill>
                  <a:srgbClr val="002E9E"/>
                </a:solidFill>
              </a:rPr>
              <a:t>՝  26,330</a:t>
            </a:r>
            <a:endParaRPr sz="2400" b="1" dirty="0">
              <a:solidFill>
                <a:srgbClr val="002E9E"/>
              </a:solidFill>
            </a:endParaRPr>
          </a:p>
        </p:txBody>
      </p:sp>
      <p:sp>
        <p:nvSpPr>
          <p:cNvPr id="149" name="Google Shape;149;p18"/>
          <p:cNvSpPr txBox="1"/>
          <p:nvPr/>
        </p:nvSpPr>
        <p:spPr>
          <a:xfrm>
            <a:off x="6436137" y="5014079"/>
            <a:ext cx="5448117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marR="0" lvl="0" indent="-1270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lang="en-US" sz="2000" i="1" dirty="0" err="1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Հրայր</a:t>
            </a:r>
            <a:r>
              <a:rPr lang="en-US" sz="2000" i="1" dirty="0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2000" i="1" dirty="0" err="1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Մելքոնյան</a:t>
            </a:r>
            <a:r>
              <a:rPr lang="en-US" sz="2000" i="1" dirty="0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, “</a:t>
            </a:r>
            <a:r>
              <a:rPr lang="en-US" sz="2000" i="1" dirty="0" err="1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Տանիք</a:t>
            </a:r>
            <a:r>
              <a:rPr lang="en-US" sz="2000" i="1" dirty="0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” ՀԿ </a:t>
            </a:r>
            <a:r>
              <a:rPr lang="en-US" sz="2000" i="1" dirty="0" err="1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նախագահ</a:t>
            </a:r>
            <a:endParaRPr dirty="0"/>
          </a:p>
        </p:txBody>
      </p:sp>
      <p:sp>
        <p:nvSpPr>
          <p:cNvPr id="150" name="Google Shape;150;p18"/>
          <p:cNvSpPr txBox="1"/>
          <p:nvPr/>
        </p:nvSpPr>
        <p:spPr>
          <a:xfrm>
            <a:off x="6436137" y="5636747"/>
            <a:ext cx="5363261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 fontScale="92500"/>
          </a:bodyPr>
          <a:lstStyle/>
          <a:p>
            <a:pPr marL="91440" lvl="0" indent="-127000">
              <a:lnSpc>
                <a:spcPct val="90000"/>
              </a:lnSpc>
              <a:buClr>
                <a:schemeClr val="accent1"/>
              </a:buClr>
              <a:buSzPts val="2000"/>
              <a:buFont typeface="Calibri"/>
              <a:buChar char=" "/>
            </a:pPr>
            <a:r>
              <a:rPr lang="en-US" sz="2000" i="1" dirty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r>
              <a:rPr lang="en-US" sz="2000" i="1" dirty="0" err="1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Տանիք</a:t>
            </a:r>
            <a:r>
              <a:rPr lang="en-US" sz="2000" i="1" dirty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” </a:t>
            </a:r>
            <a:r>
              <a:rPr lang="en-US" sz="2000" i="1" dirty="0" err="1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Հասարակական</a:t>
            </a:r>
            <a:r>
              <a:rPr lang="en-US" sz="2000" i="1" dirty="0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2000" i="1" dirty="0" err="1" smtClean="0">
                <a:solidFill>
                  <a:srgbClr val="79B94C"/>
                </a:solidFill>
                <a:latin typeface="Trebuchet MS"/>
                <a:ea typeface="Trebuchet MS"/>
                <a:cs typeface="Trebuchet MS"/>
                <a:sym typeface="Trebuchet MS"/>
              </a:rPr>
              <a:t>Կազմակերպություն</a:t>
            </a:r>
            <a:endParaRPr dirty="0"/>
          </a:p>
        </p:txBody>
      </p:sp>
      <p:cxnSp>
        <p:nvCxnSpPr>
          <p:cNvPr id="151" name="Google Shape;151;p18"/>
          <p:cNvCxnSpPr/>
          <p:nvPr/>
        </p:nvCxnSpPr>
        <p:spPr>
          <a:xfrm>
            <a:off x="6436140" y="4896310"/>
            <a:ext cx="528215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52" name="Google Shape;152;p18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0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82854" y="99578"/>
            <a:ext cx="758437" cy="758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0075" y="858025"/>
            <a:ext cx="5826900" cy="5826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8"/>
          <p:cNvSpPr txBox="1"/>
          <p:nvPr/>
        </p:nvSpPr>
        <p:spPr>
          <a:xfrm>
            <a:off x="4785756" y="169698"/>
            <a:ext cx="3135086" cy="61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r>
              <a:rPr lang="en-US" sz="2000" b="1" dirty="0" smtClean="0">
                <a:solidFill>
                  <a:srgbClr val="73330B"/>
                </a:solidFill>
                <a:latin typeface="Trebuchet MS"/>
                <a:ea typeface="Trebuchet MS"/>
                <a:cs typeface="Trebuchet MS"/>
                <a:sym typeface="Trebuchet MS"/>
              </a:rPr>
              <a:t>      </a:t>
            </a:r>
            <a:endParaRPr sz="2000" b="1" dirty="0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" name="Picture 2" descr="A blue and yellow text on a black background&#10;&#10;Description automatically generated with low confidence">
            <a:extLst>
              <a:ext uri="{FF2B5EF4-FFF2-40B4-BE49-F238E27FC236}">
                <a16:creationId xmlns="" xmlns:a16="http://schemas.microsoft.com/office/drawing/2014/main" id="{79032CBC-DEA2-2DDC-1BF7-24EDA98837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170" y="122756"/>
            <a:ext cx="2271775" cy="652342"/>
          </a:xfrm>
          <a:prstGeom prst="rect">
            <a:avLst/>
          </a:prstGeom>
        </p:spPr>
      </p:pic>
      <p:pic>
        <p:nvPicPr>
          <p:cNvPr id="13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8323" y="180973"/>
            <a:ext cx="2904949" cy="601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9"/>
          <p:cNvSpPr txBox="1">
            <a:spLocks noGrp="1"/>
          </p:cNvSpPr>
          <p:nvPr>
            <p:ph type="title"/>
          </p:nvPr>
        </p:nvSpPr>
        <p:spPr>
          <a:xfrm>
            <a:off x="579923" y="758952"/>
            <a:ext cx="8596800" cy="61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E9E"/>
              </a:buClr>
              <a:buSzPts val="3600"/>
              <a:buFont typeface="Trebuchet MS"/>
              <a:buNone/>
            </a:pPr>
            <a:r>
              <a:rPr lang="en-US" sz="2800" b="1" dirty="0" err="1">
                <a:solidFill>
                  <a:srgbClr val="002E9E"/>
                </a:solidFill>
              </a:rPr>
              <a:t>Նախագծի</a:t>
            </a:r>
            <a:r>
              <a:rPr lang="en-US" sz="2800" b="1" dirty="0">
                <a:solidFill>
                  <a:srgbClr val="002E9E"/>
                </a:solidFill>
              </a:rPr>
              <a:t> </a:t>
            </a:r>
            <a:r>
              <a:rPr lang="en-US" sz="2800" b="1" dirty="0" err="1">
                <a:solidFill>
                  <a:srgbClr val="002E9E"/>
                </a:solidFill>
              </a:rPr>
              <a:t>նպատակը</a:t>
            </a:r>
            <a:endParaRPr sz="2800" dirty="0">
              <a:solidFill>
                <a:srgbClr val="002E9E"/>
              </a:solidFill>
            </a:endParaRPr>
          </a:p>
        </p:txBody>
      </p:sp>
      <p:sp>
        <p:nvSpPr>
          <p:cNvPr id="163" name="Google Shape;163;p19"/>
          <p:cNvSpPr txBox="1">
            <a:spLocks noGrp="1"/>
          </p:cNvSpPr>
          <p:nvPr>
            <p:ph type="body" idx="1"/>
          </p:nvPr>
        </p:nvSpPr>
        <p:spPr>
          <a:xfrm>
            <a:off x="498764" y="1258784"/>
            <a:ext cx="10913423" cy="507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0" algn="just"/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ԵՄ-ի և մասնակից երկրների էներգետիկ ռազմավարություններում և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քաղաքականություններում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սահմանված նպատակները հանգեցրել են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շենք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շինություններում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ՎԷ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կայանն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եր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ի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քանակի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աճի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Դրա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արդյունքում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առաջացել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է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վերականգնվող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էներգետիկ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կայանների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ներդրումը շենքերում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ապահովող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մ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ասնագետների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անհրաժեշտություն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Այդ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խնդրի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լուծմանն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է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ուղղված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VET4GSEB </a:t>
            </a:r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նախագիծը</a:t>
            </a:r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VET4GSEB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ծրագրի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նպատակն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է ԵՄ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երկրների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ՄԿՈՒ ոլորտում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ունեցած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փ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որձը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փոխանցել ծրագրին մասնակցող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երկրներին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Այն ազգային ՄԿՈՒ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մատակարարներին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տրամադրել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ու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է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հարմար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լուծումներ, ուսումնական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նյութեր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և 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ուղեցույցներ, որոնք թույլ կտան նրանց թարմացնել 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վերապատրաստման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ծ</a:t>
            </a:r>
            <a:r>
              <a:rPr lang="hy-AM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րագրերը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</a:t>
            </a:r>
            <a:r>
              <a:rPr lang="hy-AM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Է ոլորտում</a:t>
            </a:r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VET4GSEB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նախագծի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նպատակը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վերապատրաստման</a:t>
            </a:r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մեթոդիկաների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մշակումը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և ՓՄՁ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մասնագետների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վերապատրաստման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համար</a:t>
            </a:r>
            <a:r>
              <a:rPr lang="en-GB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դասընթացավարների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պատրաստումն</a:t>
            </a:r>
            <a:r>
              <a:rPr lang="en-GB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է:</a:t>
            </a:r>
          </a:p>
          <a:p>
            <a:pPr lvl="0"/>
            <a:endParaRPr lang="bg-BG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Google Shape;164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165" name="Google Shape;165;p19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4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67979" y="93178"/>
            <a:ext cx="758437" cy="7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9"/>
          <p:cNvSpPr txBox="1"/>
          <p:nvPr/>
        </p:nvSpPr>
        <p:spPr>
          <a:xfrm>
            <a:off x="4785756" y="169698"/>
            <a:ext cx="3230088" cy="72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rgbClr val="73330B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Picture 1" descr="A blue and yellow text on a black background&#10;&#10;Description automatically generated with low confidence">
            <a:extLst>
              <a:ext uri="{FF2B5EF4-FFF2-40B4-BE49-F238E27FC236}">
                <a16:creationId xmlns="" xmlns:a16="http://schemas.microsoft.com/office/drawing/2014/main" id="{A19551BD-B655-195E-F580-8C6148CCD2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70" y="122756"/>
            <a:ext cx="2215547" cy="636196"/>
          </a:xfrm>
          <a:prstGeom prst="rect">
            <a:avLst/>
          </a:prstGeom>
        </p:spPr>
      </p:pic>
      <p:pic>
        <p:nvPicPr>
          <p:cNvPr id="12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23" y="180973"/>
            <a:ext cx="2904949" cy="601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>
            <a:spLocks noGrp="1"/>
          </p:cNvSpPr>
          <p:nvPr>
            <p:ph type="title"/>
          </p:nvPr>
        </p:nvSpPr>
        <p:spPr>
          <a:xfrm>
            <a:off x="482234" y="758952"/>
            <a:ext cx="8596800" cy="416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E9E"/>
              </a:buClr>
              <a:buSzPts val="3600"/>
              <a:buFont typeface="Trebuchet MS"/>
              <a:buNone/>
            </a:pPr>
            <a:r>
              <a:rPr lang="en-US" sz="2400" b="1" dirty="0" err="1">
                <a:solidFill>
                  <a:srgbClr val="002E9E"/>
                </a:solidFill>
              </a:rPr>
              <a:t>Նախագծի</a:t>
            </a:r>
            <a:r>
              <a:rPr lang="en-US" sz="2400" b="1" dirty="0">
                <a:solidFill>
                  <a:srgbClr val="002E9E"/>
                </a:solidFill>
              </a:rPr>
              <a:t> </a:t>
            </a:r>
            <a:r>
              <a:rPr lang="en-US" sz="2400" b="1" dirty="0" err="1">
                <a:solidFill>
                  <a:srgbClr val="002E9E"/>
                </a:solidFill>
              </a:rPr>
              <a:t>գործընկերները</a:t>
            </a:r>
            <a:endParaRPr sz="2400" dirty="0">
              <a:solidFill>
                <a:srgbClr val="002E9E"/>
              </a:solidFill>
            </a:endParaRPr>
          </a:p>
        </p:txBody>
      </p:sp>
      <p:sp>
        <p:nvSpPr>
          <p:cNvPr id="176" name="Google Shape;176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pic>
        <p:nvPicPr>
          <p:cNvPr id="177" name="Google Shape;177;p20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4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92951" y="157176"/>
            <a:ext cx="601775" cy="6017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9" name="Google Shape;179;p20"/>
          <p:cNvGraphicFramePr/>
          <p:nvPr>
            <p:extLst>
              <p:ext uri="{D42A27DB-BD31-4B8C-83A1-F6EECF244321}">
                <p14:modId xmlns:p14="http://schemas.microsoft.com/office/powerpoint/2010/main" val="2337499616"/>
              </p:ext>
            </p:extLst>
          </p:nvPr>
        </p:nvGraphicFramePr>
        <p:xfrm>
          <a:off x="899159" y="1185555"/>
          <a:ext cx="10572406" cy="539071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0406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7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020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762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y-AM" sz="1300" b="1" dirty="0">
                          <a:solidFill>
                            <a:schemeClr val="tx1"/>
                          </a:solidFill>
                          <a:sym typeface="Calibri"/>
                        </a:rPr>
                        <a:t>Գործընկեր</a:t>
                      </a:r>
                      <a:endParaRPr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y-AM" sz="1200" b="1" dirty="0">
                          <a:solidFill>
                            <a:schemeClr val="tx1"/>
                          </a:solidFill>
                          <a:sym typeface="Calibri"/>
                        </a:rPr>
                        <a:t>Հապավում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y-AM" sz="1200" b="1" dirty="0">
                          <a:solidFill>
                            <a:schemeClr val="tx1"/>
                          </a:solidFill>
                          <a:sym typeface="Calibri"/>
                        </a:rPr>
                        <a:t>Երկիր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sym typeface="Calibri"/>
                        </a:rPr>
                        <a:t>Համակարգող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SOFIA ENERGY CENTRE 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LTD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SEC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hy-AM" sz="1200" dirty="0" smtClean="0"/>
                        <a:t>Բուլղարիա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9769">
                <a:tc>
                  <a:txBody>
                    <a:bodyPr/>
                    <a:lstStyle/>
                    <a:p>
                      <a:r>
                        <a:rPr lang="en-US" sz="1300" dirty="0" err="1"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ym typeface="Calibri"/>
                        </a:rPr>
                        <a:t> </a:t>
                      </a:r>
                      <a:r>
                        <a:rPr lang="en-US" sz="1300" dirty="0" smtClean="0">
                          <a:sym typeface="Calibri"/>
                        </a:rPr>
                        <a:t>1 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EVROPEISKI INSTITUT PO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TRUDA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(ELI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Բուլղարիա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7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2 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SDRUZHENIE KAMARA NA INSTALATORITE V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BALGARIYA</a:t>
                      </a:r>
                      <a:endParaRPr lang="ru-RU" sz="1300" b="0" i="0" u="none" strike="noStrike" cap="non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CISB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y-AM" sz="1200" dirty="0" smtClean="0"/>
                        <a:t>Բուլղարիա</a:t>
                      </a:r>
                      <a:endParaRPr lang="hy-AM"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8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3  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SURDURULEBILIR KALKINMA VE CEVRE DERNEGI/ SUSTAINABLE DEVELOPMENT AND ENVIRONMENT ASSOCIATION (SUDEAS)</a:t>
                      </a:r>
                      <a:r>
                        <a:rPr lang="en-GB" sz="13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SUDEAS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Թուրքիա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8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4  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ENERGOEPEKTUROBIS TSENTRI SAKARTVELO (ENERGY EFFICIENCY CENTRE GEORGIA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</a:t>
                      </a:r>
                      <a:r>
                        <a:rPr lang="en-GB" sz="13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Վրաստան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8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5  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NATIONAL UNIVERSITY OF LIFE AND ENVIRONMENTAL SCIENCES OF UKRAINE (NUBIP)</a:t>
                      </a:r>
                      <a:r>
                        <a:rPr lang="en-GB" sz="13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NUBIP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Ուկրաինա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3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6  </a:t>
                      </a:r>
                      <a:r>
                        <a:rPr lang="en-GB" sz="13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Dhoma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3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Kombetare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e </a:t>
                      </a:r>
                      <a:r>
                        <a:rPr lang="en-GB" sz="13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Zejtarise</a:t>
                      </a:r>
                      <a:r>
                        <a:rPr lang="en-GB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(DHKZ)</a:t>
                      </a:r>
                      <a:r>
                        <a:rPr lang="en-GB" sz="13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DHKZ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Ալբանիա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7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7 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PEOPLE IN FOCUS (PEOPLE IN FOCUS), 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Ալբանիա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28726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  <a:sym typeface="Calibri"/>
                        </a:rPr>
                        <a:t>Գործընկեր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  <a:sym typeface="Calibri"/>
                        </a:rPr>
                        <a:t>  </a:t>
                      </a:r>
                      <a:r>
                        <a:rPr lang="en-US" sz="1300" dirty="0" smtClean="0">
                          <a:solidFill>
                            <a:schemeClr val="dk1"/>
                          </a:solidFill>
                          <a:sym typeface="Calibri"/>
                        </a:rPr>
                        <a:t>8 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Non Governmental Organization for Cultural and Social and Economic Development of Border Settlements "</a:t>
                      </a:r>
                      <a:r>
                        <a:rPr lang="en-US" sz="13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Taniq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" </a:t>
                      </a:r>
                      <a:r>
                        <a:rPr lang="en-US" sz="13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sz="13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Taniq</a:t>
                      </a: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NGO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 smtClean="0"/>
                        <a:t>Հայաստան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0" name="Google Shape;180;p20"/>
          <p:cNvSpPr txBox="1"/>
          <p:nvPr/>
        </p:nvSpPr>
        <p:spPr>
          <a:xfrm>
            <a:off x="5359410" y="169698"/>
            <a:ext cx="29913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endParaRPr sz="2000" b="1" dirty="0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Picture 1" descr="A blue and yellow text on a black background&#10;&#10;Description automatically generated with low confidence">
            <a:extLst>
              <a:ext uri="{FF2B5EF4-FFF2-40B4-BE49-F238E27FC236}">
                <a16:creationId xmlns="" xmlns:a16="http://schemas.microsoft.com/office/drawing/2014/main" id="{8FE8CFDD-CE5B-77FE-6666-B2EB8843CE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70" y="122756"/>
            <a:ext cx="2215547" cy="636196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23" y="180973"/>
            <a:ext cx="2904949" cy="601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>
            <a:spLocks noGrp="1"/>
          </p:cNvSpPr>
          <p:nvPr>
            <p:ph type="title"/>
          </p:nvPr>
        </p:nvSpPr>
        <p:spPr>
          <a:xfrm>
            <a:off x="677200" y="1030650"/>
            <a:ext cx="9216600" cy="6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E9E"/>
              </a:buClr>
              <a:buSzPct val="116129"/>
              <a:buFont typeface="Trebuchet MS"/>
              <a:buNone/>
            </a:pPr>
            <a:r>
              <a:rPr lang="en-US" sz="3100" b="1">
                <a:solidFill>
                  <a:srgbClr val="002E9E"/>
                </a:solidFill>
              </a:rPr>
              <a:t>Նախագծի հայաստանյան պատասխանատուները</a:t>
            </a:r>
            <a:endParaRPr sz="3100">
              <a:solidFill>
                <a:srgbClr val="002E9E"/>
              </a:solidFill>
            </a:endParaRPr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pic>
        <p:nvPicPr>
          <p:cNvPr id="206" name="Google Shape;206;p21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4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57974" y="174699"/>
            <a:ext cx="683325" cy="68332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1"/>
          <p:cNvSpPr txBox="1"/>
          <p:nvPr/>
        </p:nvSpPr>
        <p:spPr>
          <a:xfrm>
            <a:off x="5359410" y="169698"/>
            <a:ext cx="29913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r>
              <a:rPr lang="en-US" sz="2000" b="1">
                <a:solidFill>
                  <a:srgbClr val="73330B"/>
                </a:solidFill>
                <a:latin typeface="Trebuchet MS"/>
                <a:ea typeface="Trebuchet MS"/>
                <a:cs typeface="Trebuchet MS"/>
                <a:sym typeface="Trebuchet MS"/>
              </a:rPr>
              <a:t>Նախագծի լոգոն</a:t>
            </a:r>
            <a:endParaRPr sz="2000" b="1" i="0" u="none" strike="noStrike" cap="none">
              <a:solidFill>
                <a:srgbClr val="73330B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1666"/>
              <a:buFont typeface="Arial"/>
              <a:buNone/>
            </a:pPr>
            <a:r>
              <a:rPr lang="en-US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Ջնջեք այս տեքստը՝ նախագծի լոգոն ներմուծելուց հետ</a:t>
            </a:r>
            <a:endParaRPr sz="2000" b="1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Picture 1" descr="A blue and yellow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xmlns="" id="{9262DB4F-2291-87B5-8F67-DC3553DD0B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70" y="122756"/>
            <a:ext cx="2215547" cy="636196"/>
          </a:xfrm>
          <a:prstGeom prst="rect">
            <a:avLst/>
          </a:prstGeom>
        </p:spPr>
      </p:pic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xmlns="" id="{36D72520-7459-6048-14D7-5EFBB168BD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41695"/>
              </p:ext>
            </p:extLst>
          </p:nvPr>
        </p:nvGraphicFramePr>
        <p:xfrm>
          <a:off x="677200" y="1490608"/>
          <a:ext cx="10258702" cy="4789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74390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>
            <a:spLocks noGrp="1"/>
          </p:cNvSpPr>
          <p:nvPr>
            <p:ph type="title"/>
          </p:nvPr>
        </p:nvSpPr>
        <p:spPr>
          <a:xfrm>
            <a:off x="677325" y="858025"/>
            <a:ext cx="98466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E9E"/>
              </a:buClr>
              <a:buSzPts val="3600"/>
              <a:buFont typeface="Trebuchet MS"/>
              <a:buNone/>
            </a:pPr>
            <a:r>
              <a:rPr lang="en-US" sz="3100" b="1">
                <a:solidFill>
                  <a:srgbClr val="002E9E"/>
                </a:solidFill>
              </a:rPr>
              <a:t>Ակնկալվող արդյունքները</a:t>
            </a:r>
            <a:endParaRPr sz="3100">
              <a:solidFill>
                <a:srgbClr val="002E9E"/>
              </a:solidFill>
            </a:endParaRPr>
          </a:p>
        </p:txBody>
      </p:sp>
      <p:sp>
        <p:nvSpPr>
          <p:cNvPr id="216" name="Google Shape;216;p22"/>
          <p:cNvSpPr txBox="1">
            <a:spLocks noGrp="1"/>
          </p:cNvSpPr>
          <p:nvPr>
            <p:ph type="body" idx="1"/>
          </p:nvPr>
        </p:nvSpPr>
        <p:spPr>
          <a:xfrm>
            <a:off x="677323" y="1496291"/>
            <a:ext cx="10311900" cy="5085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Ստեղծվելու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է փ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որձի 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փոխանակման ցանցային հարթակ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տվյալների բազա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վերապատրաստման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մեթոդոլոգիաներով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և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տեխնիկական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լուծումներ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ի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բազա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շենքա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շինություններում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խելացի էլեկտրական համակարգերի և ՖՎ-ների ներդրման համար</a:t>
            </a:r>
            <a:endParaRPr lang="en-GB" sz="2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Հ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արցաթերթիկների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և կլոր սեղանների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միջոցով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ապահովվելու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է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շինարարության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և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Է-ի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արդյունաբերությ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ան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ոլորտի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մասնակցությունը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վերապատրաստման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ծրագրերի և նյութերի մշակմանը:</a:t>
            </a:r>
            <a:r>
              <a:rPr lang="en-GB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Ստեղծվելու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է ո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ւսումնական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նյութերի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հավաքածու հետևյալ թեմաներով. ԵՄ և ազգային օրենսդրության պահանջներ, վերապատրաստման նոր մեթոդոլոգիաներ,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թվային հմտություններ, շենքերում խելացի էլեկտրական համակարգերի և ՖՎ-ի ներդրման տեխնիկական լուծումներ և դասընթացավարների ուղեցույց:</a:t>
            </a:r>
            <a:endParaRPr lang="en-GB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Պատրաստվելու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են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վերապատրաստված 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դասընթացավարներ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y-AM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երկրներից</a:t>
            </a:r>
            <a:endParaRPr lang="en-GB" sz="2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7" name="Google Shape;217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218" name="Google Shape;218;p22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4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47929" y="78841"/>
            <a:ext cx="758437" cy="7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2"/>
          <p:cNvSpPr txBox="1"/>
          <p:nvPr/>
        </p:nvSpPr>
        <p:spPr>
          <a:xfrm>
            <a:off x="4619501" y="169698"/>
            <a:ext cx="3336967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endParaRPr sz="2000" b="1" dirty="0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Picture 1" descr="A blue and yellow text on a black background&#10;&#10;Description automatically generated with low confidence">
            <a:extLst>
              <a:ext uri="{FF2B5EF4-FFF2-40B4-BE49-F238E27FC236}">
                <a16:creationId xmlns="" xmlns:a16="http://schemas.microsoft.com/office/drawing/2014/main" id="{942E5015-C3E6-38A9-FCB2-B8AEEF2FC3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70" y="122756"/>
            <a:ext cx="2215547" cy="636196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23" y="180973"/>
            <a:ext cx="2904949" cy="601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3"/>
          <p:cNvSpPr txBox="1">
            <a:spLocks noGrp="1"/>
          </p:cNvSpPr>
          <p:nvPr>
            <p:ph type="title"/>
          </p:nvPr>
        </p:nvSpPr>
        <p:spPr>
          <a:xfrm>
            <a:off x="467225" y="1018650"/>
            <a:ext cx="10927200" cy="8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E9E"/>
              </a:buClr>
              <a:buSzPts val="3600"/>
              <a:buFont typeface="Trebuchet MS"/>
              <a:buNone/>
            </a:pPr>
            <a:r>
              <a:rPr lang="en-US" sz="3100" b="1">
                <a:solidFill>
                  <a:srgbClr val="002E9E"/>
                </a:solidFill>
              </a:rPr>
              <a:t>Նախագծի ազդեցությունը</a:t>
            </a:r>
            <a:endParaRPr sz="3100">
              <a:solidFill>
                <a:srgbClr val="002E9E"/>
              </a:solidFill>
            </a:endParaRPr>
          </a:p>
        </p:txBody>
      </p:sp>
      <p:sp>
        <p:nvSpPr>
          <p:cNvPr id="229" name="Google Shape;229;p23"/>
          <p:cNvSpPr txBox="1">
            <a:spLocks noGrp="1"/>
          </p:cNvSpPr>
          <p:nvPr>
            <p:ph type="body" idx="1"/>
          </p:nvPr>
        </p:nvSpPr>
        <p:spPr>
          <a:xfrm>
            <a:off x="677322" y="2070575"/>
            <a:ext cx="113205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941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Char char="►"/>
            </a:pPr>
            <a:r>
              <a:rPr lang="en-US" sz="1925" b="1" dirty="0" err="1"/>
              <a:t>Ինչպե՞ս</a:t>
            </a:r>
            <a:r>
              <a:rPr lang="en-US" sz="1925" b="1" dirty="0"/>
              <a:t> </a:t>
            </a:r>
            <a:r>
              <a:rPr lang="en-US" sz="1925" b="1" dirty="0" err="1"/>
              <a:t>նախագիծը</a:t>
            </a:r>
            <a:r>
              <a:rPr lang="en-US" sz="1925" b="1" dirty="0"/>
              <a:t> </a:t>
            </a:r>
            <a:r>
              <a:rPr lang="en-US" sz="1925" b="1" dirty="0" err="1"/>
              <a:t>կօգնի</a:t>
            </a:r>
            <a:r>
              <a:rPr lang="en-US" sz="1925" b="1" dirty="0"/>
              <a:t> </a:t>
            </a:r>
            <a:r>
              <a:rPr lang="en-US" sz="1925" b="1" dirty="0" err="1"/>
              <a:t>Ձեր</a:t>
            </a:r>
            <a:r>
              <a:rPr lang="en-US" sz="1925" b="1" dirty="0"/>
              <a:t> </a:t>
            </a:r>
            <a:r>
              <a:rPr lang="en-US" sz="1925" b="1" dirty="0" err="1"/>
              <a:t>դասախոսներին</a:t>
            </a:r>
            <a:r>
              <a:rPr lang="en-US" sz="1925" b="1" dirty="0"/>
              <a:t>, </a:t>
            </a:r>
            <a:r>
              <a:rPr lang="en-US" sz="1925" b="1" dirty="0" err="1"/>
              <a:t>ուսանողներին</a:t>
            </a:r>
            <a:r>
              <a:rPr lang="en-US" sz="1925" b="1" dirty="0"/>
              <a:t>, և </a:t>
            </a:r>
            <a:r>
              <a:rPr lang="en-US" sz="1925" b="1" dirty="0" err="1"/>
              <a:t>այլ</a:t>
            </a:r>
            <a:r>
              <a:rPr lang="en-US" sz="1925" b="1" dirty="0"/>
              <a:t> </a:t>
            </a:r>
            <a:r>
              <a:rPr lang="en-US" sz="1925" b="1" dirty="0" err="1"/>
              <a:t>շահառուներ</a:t>
            </a:r>
            <a:r>
              <a:rPr lang="hy-AM" sz="1925" b="1" dirty="0"/>
              <a:t>ին</a:t>
            </a:r>
            <a:r>
              <a:rPr lang="en-US" sz="1925" b="1" dirty="0"/>
              <a:t>։</a:t>
            </a:r>
            <a:endParaRPr sz="1925" dirty="0"/>
          </a:p>
          <a:p>
            <a:pPr marL="342900" lvl="0" indent="-251459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r>
              <a:rPr lang="en-US" sz="1925" dirty="0" err="1" smtClean="0"/>
              <a:t>Մեր</a:t>
            </a:r>
            <a:r>
              <a:rPr lang="en-US" sz="1925" dirty="0" smtClean="0"/>
              <a:t> </a:t>
            </a:r>
            <a:r>
              <a:rPr lang="en-US" sz="1925" dirty="0" err="1" smtClean="0"/>
              <a:t>կազմակերպության</a:t>
            </a:r>
            <a:r>
              <a:rPr lang="en-US" sz="1925" dirty="0" smtClean="0"/>
              <a:t> </a:t>
            </a:r>
            <a:r>
              <a:rPr lang="en-US" sz="1925" dirty="0" err="1" smtClean="0"/>
              <a:t>մասնագետների</a:t>
            </a:r>
            <a:r>
              <a:rPr lang="en-US" sz="1925" dirty="0" smtClean="0"/>
              <a:t> </a:t>
            </a:r>
            <a:r>
              <a:rPr lang="en-US" sz="1925" dirty="0" err="1" smtClean="0"/>
              <a:t>համար</a:t>
            </a:r>
            <a:r>
              <a:rPr lang="en-US" sz="1925" dirty="0" smtClean="0"/>
              <a:t> </a:t>
            </a:r>
            <a:r>
              <a:rPr lang="en-US" sz="1925" dirty="0" err="1" smtClean="0"/>
              <a:t>նախագիծը</a:t>
            </a:r>
            <a:r>
              <a:rPr lang="en-US" sz="1925" dirty="0" smtClean="0"/>
              <a:t> </a:t>
            </a:r>
            <a:r>
              <a:rPr lang="en-US" sz="1925" dirty="0" err="1" smtClean="0"/>
              <a:t>կապահովի</a:t>
            </a:r>
            <a:r>
              <a:rPr lang="en-US" sz="1925" dirty="0" smtClean="0"/>
              <a:t> </a:t>
            </a:r>
            <a:r>
              <a:rPr lang="en-US" sz="1925" dirty="0" err="1" smtClean="0"/>
              <a:t>շարունակական</a:t>
            </a:r>
            <a:r>
              <a:rPr lang="en-US" sz="1925" dirty="0" smtClean="0"/>
              <a:t> </a:t>
            </a:r>
            <a:r>
              <a:rPr lang="en-US" sz="1925" dirty="0" err="1" smtClean="0"/>
              <a:t>վերապատրաստման</a:t>
            </a:r>
            <a:r>
              <a:rPr lang="en-US" sz="1925" dirty="0" smtClean="0"/>
              <a:t> </a:t>
            </a:r>
            <a:r>
              <a:rPr lang="en-US" sz="1925" dirty="0" err="1" smtClean="0"/>
              <a:t>դասընթացային</a:t>
            </a:r>
            <a:r>
              <a:rPr lang="en-US" sz="1925" dirty="0" smtClean="0"/>
              <a:t> </a:t>
            </a:r>
            <a:r>
              <a:rPr lang="en-US" sz="1925" dirty="0" err="1" smtClean="0"/>
              <a:t>աշխատանքով</a:t>
            </a:r>
            <a:r>
              <a:rPr lang="en-US" sz="1925" dirty="0" smtClean="0"/>
              <a:t> </a:t>
            </a:r>
            <a:r>
              <a:rPr lang="en-US" sz="1925" dirty="0" err="1" smtClean="0"/>
              <a:t>զբաղվածություն</a:t>
            </a:r>
            <a:r>
              <a:rPr lang="en-US" sz="1925" dirty="0" smtClean="0"/>
              <a:t>: </a:t>
            </a:r>
            <a:r>
              <a:rPr lang="en-US" sz="1925" dirty="0" err="1" smtClean="0"/>
              <a:t>Մնացած</a:t>
            </a:r>
            <a:r>
              <a:rPr lang="en-US" sz="1925" dirty="0" smtClean="0"/>
              <a:t> </a:t>
            </a:r>
            <a:r>
              <a:rPr lang="en-US" sz="1925" dirty="0" err="1" smtClean="0"/>
              <a:t>շահառուներին</a:t>
            </a:r>
            <a:r>
              <a:rPr lang="en-US" sz="1925" dirty="0" smtClean="0"/>
              <a:t> </a:t>
            </a:r>
            <a:r>
              <a:rPr lang="en-US" sz="1925" dirty="0" err="1" smtClean="0"/>
              <a:t>նախագիծը</a:t>
            </a:r>
            <a:r>
              <a:rPr lang="en-US" sz="1925" dirty="0" smtClean="0"/>
              <a:t> </a:t>
            </a:r>
            <a:r>
              <a:rPr lang="en-US" sz="1925" dirty="0" err="1" smtClean="0"/>
              <a:t>կօգնի</a:t>
            </a:r>
            <a:r>
              <a:rPr lang="en-US" sz="1925" dirty="0" smtClean="0"/>
              <a:t> </a:t>
            </a:r>
            <a:r>
              <a:rPr lang="en-US" sz="1925" dirty="0" err="1" smtClean="0"/>
              <a:t>ունենալ</a:t>
            </a:r>
            <a:r>
              <a:rPr lang="en-US" sz="1925" dirty="0" smtClean="0"/>
              <a:t> </a:t>
            </a:r>
            <a:r>
              <a:rPr lang="en-US" sz="1925" dirty="0" err="1" smtClean="0"/>
              <a:t>վերապատրաստված</a:t>
            </a:r>
            <a:r>
              <a:rPr lang="en-US" sz="1925" dirty="0" smtClean="0"/>
              <a:t> </a:t>
            </a:r>
            <a:r>
              <a:rPr lang="en-US" sz="1925" dirty="0" err="1" smtClean="0"/>
              <a:t>մասնագետներ</a:t>
            </a:r>
            <a:r>
              <a:rPr lang="en-US" sz="1925" dirty="0" smtClean="0"/>
              <a:t>:</a:t>
            </a:r>
            <a:endParaRPr sz="1925" dirty="0" smtClean="0"/>
          </a:p>
          <a:p>
            <a:pPr marL="342900" lvl="0" indent="-35941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700"/>
              <a:buChar char="►"/>
            </a:pPr>
            <a:r>
              <a:rPr lang="en-US" sz="1925" b="1" dirty="0" err="1" smtClean="0"/>
              <a:t>Ինչպե՞ս</a:t>
            </a:r>
            <a:r>
              <a:rPr lang="en-US" sz="1925" b="1" dirty="0" smtClean="0"/>
              <a:t> </a:t>
            </a:r>
            <a:r>
              <a:rPr lang="en-US" sz="1925" b="1" dirty="0" err="1" smtClean="0"/>
              <a:t>նախագիծը</a:t>
            </a:r>
            <a:r>
              <a:rPr lang="en-US" sz="1925" b="1" dirty="0" smtClean="0"/>
              <a:t> </a:t>
            </a:r>
            <a:r>
              <a:rPr lang="en-US" sz="1925" b="1" dirty="0" err="1" smtClean="0"/>
              <a:t>կնպաստի</a:t>
            </a:r>
            <a:r>
              <a:rPr lang="en-US" sz="1925" b="1" dirty="0" smtClean="0"/>
              <a:t> </a:t>
            </a:r>
            <a:r>
              <a:rPr lang="en-US" sz="1925" b="1" dirty="0" err="1" smtClean="0"/>
              <a:t>Ձեր</a:t>
            </a:r>
            <a:r>
              <a:rPr lang="en-US" sz="1925" b="1" dirty="0" smtClean="0"/>
              <a:t> </a:t>
            </a:r>
            <a:r>
              <a:rPr lang="en-US" sz="1925" b="1" dirty="0" err="1" smtClean="0"/>
              <a:t>կազ</a:t>
            </a:r>
            <a:r>
              <a:rPr lang="hy-AM" sz="1925" b="1" dirty="0" smtClean="0"/>
              <a:t>մ</a:t>
            </a:r>
            <a:r>
              <a:rPr lang="en-US" sz="1925" b="1" dirty="0" err="1" smtClean="0"/>
              <a:t>ակերպության</a:t>
            </a:r>
            <a:r>
              <a:rPr lang="en-US" sz="1925" b="1" dirty="0" smtClean="0"/>
              <a:t>/</a:t>
            </a:r>
            <a:r>
              <a:rPr lang="en-US" sz="1925" b="1" dirty="0" err="1" smtClean="0"/>
              <a:t>հաստատության</a:t>
            </a:r>
            <a:r>
              <a:rPr lang="en-US" sz="1925" b="1" dirty="0" smtClean="0"/>
              <a:t> </a:t>
            </a:r>
            <a:r>
              <a:rPr lang="en-US" sz="1925" b="1" dirty="0" err="1" smtClean="0"/>
              <a:t>զարգացմանը</a:t>
            </a:r>
            <a:r>
              <a:rPr lang="en-US" sz="1925" b="1" dirty="0" smtClean="0"/>
              <a:t>։</a:t>
            </a: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</a:pPr>
            <a:r>
              <a:rPr lang="en-US" sz="1925" dirty="0" err="1"/>
              <a:t>Նախագծի</a:t>
            </a:r>
            <a:r>
              <a:rPr lang="en-US" sz="1925" dirty="0"/>
              <a:t>  </a:t>
            </a:r>
            <a:r>
              <a:rPr lang="en-US" sz="1925" dirty="0" err="1"/>
              <a:t>միջոցով</a:t>
            </a:r>
            <a:r>
              <a:rPr lang="en-US" sz="1925" dirty="0"/>
              <a:t> </a:t>
            </a:r>
            <a:r>
              <a:rPr lang="en-US" sz="1925" dirty="0" err="1" smtClean="0"/>
              <a:t>կազմակերպությունը</a:t>
            </a:r>
            <a:r>
              <a:rPr lang="en-US" sz="1925" dirty="0" smtClean="0"/>
              <a:t>  </a:t>
            </a:r>
            <a:r>
              <a:rPr lang="en-US" sz="1925" dirty="0" err="1" smtClean="0"/>
              <a:t>կունենա</a:t>
            </a:r>
            <a:r>
              <a:rPr lang="en-US" sz="1925" dirty="0" smtClean="0"/>
              <a:t> </a:t>
            </a:r>
            <a:r>
              <a:rPr lang="en-US" sz="1925" dirty="0" err="1" smtClean="0"/>
              <a:t>բարձր</a:t>
            </a:r>
            <a:r>
              <a:rPr lang="en-US" sz="1925" dirty="0" smtClean="0"/>
              <a:t> </a:t>
            </a:r>
            <a:r>
              <a:rPr lang="en-US" sz="1925" dirty="0" err="1" smtClean="0"/>
              <a:t>որակավորում</a:t>
            </a:r>
            <a:r>
              <a:rPr lang="en-US" sz="1925" dirty="0" smtClean="0"/>
              <a:t> </a:t>
            </a:r>
            <a:r>
              <a:rPr lang="en-US" sz="1925" dirty="0" err="1" smtClean="0"/>
              <a:t>ունեցող</a:t>
            </a:r>
            <a:r>
              <a:rPr lang="en-US" sz="1925" dirty="0" smtClean="0"/>
              <a:t> </a:t>
            </a:r>
            <a:r>
              <a:rPr lang="en-US" sz="1925" dirty="0" err="1" smtClean="0"/>
              <a:t>դասընթացավարներ</a:t>
            </a:r>
            <a:r>
              <a:rPr lang="en-US" sz="1925" dirty="0" smtClean="0"/>
              <a:t>, </a:t>
            </a:r>
            <a:r>
              <a:rPr lang="en-US" sz="1925" dirty="0" err="1" smtClean="0"/>
              <a:t>որի</a:t>
            </a:r>
            <a:r>
              <a:rPr lang="en-US" sz="1925" dirty="0" smtClean="0"/>
              <a:t> </a:t>
            </a:r>
            <a:r>
              <a:rPr lang="en-US" sz="1925" dirty="0" err="1" smtClean="0"/>
              <a:t>արդյունքում</a:t>
            </a:r>
            <a:r>
              <a:rPr lang="en-US" sz="1925" dirty="0" smtClean="0"/>
              <a:t> </a:t>
            </a:r>
            <a:r>
              <a:rPr lang="en-US" sz="1925" dirty="0" err="1" smtClean="0"/>
              <a:t>այն</a:t>
            </a:r>
            <a:r>
              <a:rPr lang="en-US" sz="1925" dirty="0" smtClean="0"/>
              <a:t> </a:t>
            </a:r>
            <a:r>
              <a:rPr lang="en-US" sz="1925" dirty="0" err="1" smtClean="0"/>
              <a:t>կարող</a:t>
            </a:r>
            <a:r>
              <a:rPr lang="en-US" sz="1925" dirty="0" smtClean="0"/>
              <a:t> է </a:t>
            </a:r>
            <a:r>
              <a:rPr lang="en-US" sz="1925" dirty="0" err="1" smtClean="0"/>
              <a:t>վերաճել</a:t>
            </a:r>
            <a:r>
              <a:rPr lang="en-US" sz="1925" dirty="0" smtClean="0"/>
              <a:t>  </a:t>
            </a:r>
            <a:r>
              <a:rPr lang="en-US" sz="1925" dirty="0" err="1" smtClean="0"/>
              <a:t>մասնագիտական</a:t>
            </a:r>
            <a:r>
              <a:rPr lang="en-US" sz="1925" dirty="0" smtClean="0"/>
              <a:t> </a:t>
            </a:r>
            <a:r>
              <a:rPr lang="en-US" sz="1925" dirty="0" err="1" smtClean="0"/>
              <a:t>կրթության</a:t>
            </a:r>
            <a:r>
              <a:rPr lang="en-US" sz="1925" dirty="0" smtClean="0"/>
              <a:t> </a:t>
            </a:r>
            <a:r>
              <a:rPr lang="en-US" sz="1925" dirty="0" err="1" smtClean="0"/>
              <a:t>ոլորտի</a:t>
            </a:r>
            <a:r>
              <a:rPr lang="en-US" sz="1925" dirty="0" smtClean="0"/>
              <a:t> </a:t>
            </a:r>
            <a:r>
              <a:rPr lang="en-US" sz="1925" dirty="0" err="1" smtClean="0"/>
              <a:t>մասնագիտացված</a:t>
            </a:r>
            <a:r>
              <a:rPr lang="en-US" sz="1925" dirty="0" smtClean="0"/>
              <a:t> </a:t>
            </a:r>
            <a:r>
              <a:rPr lang="en-US" sz="1925" dirty="0" err="1" smtClean="0"/>
              <a:t>ուսուցողական</a:t>
            </a:r>
            <a:r>
              <a:rPr lang="en-US" sz="1925" dirty="0" smtClean="0"/>
              <a:t> </a:t>
            </a:r>
            <a:r>
              <a:rPr lang="en-US" sz="1925" dirty="0" err="1" smtClean="0"/>
              <a:t>կենտրոնի</a:t>
            </a:r>
            <a:r>
              <a:rPr lang="en-US" sz="1925" dirty="0" smtClean="0"/>
              <a:t>: </a:t>
            </a:r>
            <a:endParaRPr sz="1925" dirty="0"/>
          </a:p>
          <a:p>
            <a:pPr marL="111125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endParaRPr sz="1925" dirty="0"/>
          </a:p>
          <a:p>
            <a:pPr marL="342900" lvl="0" indent="-251459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endParaRPr sz="1925" dirty="0"/>
          </a:p>
          <a:p>
            <a:pPr marL="342900" lvl="0" indent="-251459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endParaRPr sz="1925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endParaRPr sz="1925" dirty="0"/>
          </a:p>
          <a:p>
            <a:pPr marL="111125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endParaRPr sz="1925" dirty="0"/>
          </a:p>
          <a:p>
            <a:pPr marL="342900" lvl="0" indent="-251459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</a:pPr>
            <a:endParaRPr sz="1925" dirty="0"/>
          </a:p>
        </p:txBody>
      </p:sp>
      <p:sp>
        <p:nvSpPr>
          <p:cNvPr id="230" name="Google Shape;230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pic>
        <p:nvPicPr>
          <p:cNvPr id="231" name="Google Shape;231;p23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4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82854" y="99578"/>
            <a:ext cx="758437" cy="7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3"/>
          <p:cNvSpPr txBox="1"/>
          <p:nvPr/>
        </p:nvSpPr>
        <p:spPr>
          <a:xfrm>
            <a:off x="4878324" y="169698"/>
            <a:ext cx="3018768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endParaRPr sz="2000" b="1" dirty="0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Picture 1" descr="A blue and yellow text on a black background&#10;&#10;Description automatically generated with low confidence">
            <a:extLst>
              <a:ext uri="{FF2B5EF4-FFF2-40B4-BE49-F238E27FC236}">
                <a16:creationId xmlns="" xmlns:a16="http://schemas.microsoft.com/office/drawing/2014/main" id="{2C94FE1A-4885-5CDE-07AC-1125A34413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70" y="122756"/>
            <a:ext cx="2215547" cy="636196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23" y="180973"/>
            <a:ext cx="2904949" cy="601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4"/>
          <p:cNvSpPr txBox="1">
            <a:spLocks noGrp="1"/>
          </p:cNvSpPr>
          <p:nvPr>
            <p:ph type="title"/>
          </p:nvPr>
        </p:nvSpPr>
        <p:spPr>
          <a:xfrm>
            <a:off x="6939150" y="634950"/>
            <a:ext cx="5252700" cy="50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9B74D"/>
              </a:buClr>
              <a:buSzPts val="3600"/>
              <a:buFont typeface="Trebuchet MS"/>
              <a:buNone/>
            </a:pPr>
            <a:r>
              <a:rPr lang="en-US" b="1" dirty="0" err="1">
                <a:solidFill>
                  <a:srgbClr val="79B74D"/>
                </a:solidFill>
              </a:rPr>
              <a:t>Շնորհակալություն</a:t>
            </a:r>
            <a:r>
              <a:rPr lang="en-US" b="1" dirty="0">
                <a:solidFill>
                  <a:srgbClr val="79B74D"/>
                </a:solidFill>
              </a:rPr>
              <a:t/>
            </a:r>
            <a:br>
              <a:rPr lang="en-US" b="1" dirty="0">
                <a:solidFill>
                  <a:srgbClr val="79B74D"/>
                </a:solidFill>
              </a:rPr>
            </a:br>
            <a:r>
              <a:rPr lang="en-US" b="1" dirty="0">
                <a:solidFill>
                  <a:srgbClr val="002E9E"/>
                </a:solidFill>
              </a:rPr>
              <a:t> </a:t>
            </a:r>
            <a:br>
              <a:rPr lang="en-US" b="1" dirty="0">
                <a:solidFill>
                  <a:srgbClr val="002E9E"/>
                </a:solidFill>
              </a:rPr>
            </a:br>
            <a:r>
              <a:rPr lang="en-US" b="1">
                <a:solidFill>
                  <a:srgbClr val="79B74D"/>
                </a:solidFill>
              </a:rPr>
              <a:t>Հարցե՞ր</a:t>
            </a:r>
            <a:endParaRPr dirty="0"/>
          </a:p>
        </p:txBody>
      </p:sp>
      <p:sp>
        <p:nvSpPr>
          <p:cNvPr id="241" name="Google Shape;241;p24"/>
          <p:cNvSpPr txBox="1">
            <a:spLocks noGrp="1"/>
          </p:cNvSpPr>
          <p:nvPr>
            <p:ph type="body" idx="1"/>
          </p:nvPr>
        </p:nvSpPr>
        <p:spPr>
          <a:xfrm>
            <a:off x="722264" y="2108768"/>
            <a:ext cx="5701070" cy="2280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206" lvl="0" indent="-914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1800" dirty="0" err="1" smtClean="0">
                <a:solidFill>
                  <a:srgbClr val="002E9E"/>
                </a:solidFill>
                <a:latin typeface="Trebuchet MS"/>
                <a:ea typeface="Trebuchet MS"/>
                <a:cs typeface="Trebuchet MS"/>
                <a:sym typeface="Trebuchet MS"/>
              </a:rPr>
              <a:t>Հրայր</a:t>
            </a:r>
            <a:r>
              <a:rPr lang="en-US" sz="1800" dirty="0" smtClean="0">
                <a:solidFill>
                  <a:srgbClr val="002E9E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dirty="0" err="1" smtClean="0">
                <a:solidFill>
                  <a:srgbClr val="002E9E"/>
                </a:solidFill>
                <a:latin typeface="Trebuchet MS"/>
                <a:ea typeface="Trebuchet MS"/>
                <a:cs typeface="Trebuchet MS"/>
                <a:sym typeface="Trebuchet MS"/>
              </a:rPr>
              <a:t>Մելքոնյան</a:t>
            </a:r>
            <a:endParaRPr dirty="0"/>
          </a:p>
          <a:p>
            <a:pPr lvl="0"/>
            <a:r>
              <a:rPr lang="en-US" dirty="0">
                <a:solidFill>
                  <a:schemeClr val="dk1"/>
                </a:solidFill>
              </a:rPr>
              <a:t>“</a:t>
            </a:r>
            <a:r>
              <a:rPr lang="en-US" dirty="0" err="1">
                <a:solidFill>
                  <a:schemeClr val="dk1"/>
                </a:solidFill>
              </a:rPr>
              <a:t>Տանիք</a:t>
            </a:r>
            <a:r>
              <a:rPr lang="en-US" dirty="0">
                <a:solidFill>
                  <a:schemeClr val="dk1"/>
                </a:solidFill>
              </a:rPr>
              <a:t>” </a:t>
            </a:r>
            <a:r>
              <a:rPr lang="en-US" dirty="0" smtClean="0">
                <a:solidFill>
                  <a:schemeClr val="dk1"/>
                </a:solidFill>
              </a:rPr>
              <a:t>ՀԿ  </a:t>
            </a:r>
            <a:r>
              <a:rPr lang="en-US" dirty="0" err="1" smtClean="0">
                <a:solidFill>
                  <a:schemeClr val="dk1"/>
                </a:solidFill>
              </a:rPr>
              <a:t>Նախագահ</a:t>
            </a:r>
            <a:endParaRPr lang="hy-AM" dirty="0"/>
          </a:p>
          <a:p>
            <a:pPr lvl="0"/>
            <a:r>
              <a:rPr lang="en-US" dirty="0">
                <a:solidFill>
                  <a:schemeClr val="dk1"/>
                </a:solidFill>
              </a:rPr>
              <a:t>“</a:t>
            </a:r>
            <a:r>
              <a:rPr lang="en-US" dirty="0" err="1">
                <a:solidFill>
                  <a:schemeClr val="dk1"/>
                </a:solidFill>
              </a:rPr>
              <a:t>Տանիք</a:t>
            </a:r>
            <a:r>
              <a:rPr lang="en-US" dirty="0">
                <a:solidFill>
                  <a:schemeClr val="dk1"/>
                </a:solidFill>
              </a:rPr>
              <a:t>” </a:t>
            </a:r>
            <a:r>
              <a:rPr lang="en-US" dirty="0" err="1">
                <a:solidFill>
                  <a:schemeClr val="dk1"/>
                </a:solidFill>
              </a:rPr>
              <a:t>Հասարակական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կազմակերպություն</a:t>
            </a:r>
            <a:endParaRPr lang="en-US" dirty="0"/>
          </a:p>
          <a:p>
            <a:pPr marL="51206" lvl="0" indent="-91440" algn="l" rtl="0">
              <a:lnSpc>
                <a:spcPct val="100000"/>
              </a:lnSpc>
              <a:spcBef>
                <a:spcPts val="784"/>
              </a:spcBef>
              <a:spcAft>
                <a:spcPts val="0"/>
              </a:spcAft>
              <a:buSzPts val="1440"/>
              <a:buChar char="►"/>
            </a:pPr>
            <a:r>
              <a:rPr lang="en-US" sz="1800" dirty="0" smtClean="0">
                <a:solidFill>
                  <a:srgbClr val="002E9E"/>
                </a:solidFill>
                <a:latin typeface="Trebuchet MS"/>
                <a:ea typeface="Trebuchet MS"/>
                <a:cs typeface="Trebuchet MS"/>
                <a:sym typeface="Trebuchet MS"/>
              </a:rPr>
              <a:t>+374 99 03 11 75</a:t>
            </a:r>
            <a:endParaRPr dirty="0"/>
          </a:p>
          <a:p>
            <a:pPr marL="51206" lvl="0" indent="-91440" algn="l" rtl="0">
              <a:lnSpc>
                <a:spcPct val="100000"/>
              </a:lnSpc>
              <a:spcBef>
                <a:spcPts val="784"/>
              </a:spcBef>
              <a:spcAft>
                <a:spcPts val="0"/>
              </a:spcAft>
              <a:buSzPts val="1440"/>
              <a:buChar char="►"/>
            </a:pPr>
            <a:r>
              <a:rPr lang="en-US" sz="1800" dirty="0" smtClean="0">
                <a:solidFill>
                  <a:srgbClr val="002E9E"/>
                </a:solidFill>
                <a:latin typeface="Trebuchet MS"/>
                <a:ea typeface="Trebuchet MS"/>
                <a:cs typeface="Trebuchet MS"/>
                <a:sym typeface="Trebuchet MS"/>
              </a:rPr>
              <a:t>hrayrmelkonyan@gmail.com</a:t>
            </a:r>
            <a:endParaRPr sz="3600" dirty="0">
              <a:solidFill>
                <a:srgbClr val="002E9E"/>
              </a:solidFill>
            </a:endParaRPr>
          </a:p>
        </p:txBody>
      </p:sp>
      <p:sp>
        <p:nvSpPr>
          <p:cNvPr id="242" name="Google Shape;242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43" name="Google Shape;243;p24"/>
          <p:cNvSpPr txBox="1"/>
          <p:nvPr/>
        </p:nvSpPr>
        <p:spPr>
          <a:xfrm>
            <a:off x="499603" y="5280625"/>
            <a:ext cx="5639100" cy="8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51206" lvl="0" indent="-114300">
              <a:buClr>
                <a:schemeClr val="accent1"/>
              </a:buClr>
              <a:buSzPts val="1800"/>
              <a:buFont typeface="Calibri"/>
              <a:buChar char=" "/>
            </a:pPr>
            <a:r>
              <a:rPr lang="en-US" sz="2400" i="1" dirty="0">
                <a:solidFill>
                  <a:srgbClr val="79B74D"/>
                </a:solidFill>
                <a:latin typeface="Trebuchet MS"/>
                <a:ea typeface="Trebuchet MS"/>
                <a:cs typeface="Trebuchet MS"/>
                <a:sym typeface="Trebuchet MS"/>
              </a:rPr>
              <a:t>https://taniq-ngo.com/</a:t>
            </a:r>
            <a:endParaRPr sz="2400" b="0" i="1" u="none" strike="noStrike" cap="none" dirty="0">
              <a:solidFill>
                <a:srgbClr val="79B74D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44" name="Google Shape;244;p24"/>
          <p:cNvCxnSpPr/>
          <p:nvPr/>
        </p:nvCxnSpPr>
        <p:spPr>
          <a:xfrm>
            <a:off x="6461644" y="1556277"/>
            <a:ext cx="0" cy="319530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45" name="Google Shape;245;p24" descr="Blue text on a black backgroun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0470" y="157168"/>
            <a:ext cx="2697224" cy="60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82854" y="99578"/>
            <a:ext cx="758437" cy="7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24"/>
          <p:cNvSpPr txBox="1"/>
          <p:nvPr/>
        </p:nvSpPr>
        <p:spPr>
          <a:xfrm>
            <a:off x="4878324" y="169698"/>
            <a:ext cx="309002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100000"/>
              <a:buFont typeface="Calibri"/>
              <a:buNone/>
            </a:pPr>
            <a:endParaRPr sz="2000" b="1" dirty="0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Picture 1" descr="A blue and yellow text on a black background&#10;&#10;Description automatically generated with low confidence">
            <a:extLst>
              <a:ext uri="{FF2B5EF4-FFF2-40B4-BE49-F238E27FC236}">
                <a16:creationId xmlns="" xmlns:a16="http://schemas.microsoft.com/office/drawing/2014/main" id="{9B6B4438-5652-0D97-C801-523A766B4B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70" y="122756"/>
            <a:ext cx="2215547" cy="636196"/>
          </a:xfrm>
          <a:prstGeom prst="rect">
            <a:avLst/>
          </a:prstGeom>
        </p:spPr>
      </p:pic>
      <p:pic>
        <p:nvPicPr>
          <p:cNvPr id="11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23" y="180973"/>
            <a:ext cx="2904949" cy="601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502</Words>
  <Application>Microsoft Office PowerPoint</Application>
  <PresentationFormat>Произвольный</PresentationFormat>
  <Paragraphs>87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Facet</vt:lpstr>
      <vt:lpstr>     Նախագծի անվանումը    VET (vocational education and training)  partnership For Green and Smart Electricity in Building ՄԿՈՒ համագործակցություն շենքերում կանաչ և խելացի էլեկտրաէներգիայի համար</vt:lpstr>
      <vt:lpstr>Նախագծի նպատակը</vt:lpstr>
      <vt:lpstr>Նախագծի գործընկերները</vt:lpstr>
      <vt:lpstr>Նախագծի հայաստանյան պատասխանատուները</vt:lpstr>
      <vt:lpstr>Ակնկալվող արդյունքները</vt:lpstr>
      <vt:lpstr>Նախագծի ազդեցությունը</vt:lpstr>
      <vt:lpstr>Շնորհակալություն   Հարցե՞ր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Նախագծի անվանումը</dc:title>
  <dc:creator>User</dc:creator>
  <cp:lastModifiedBy>User</cp:lastModifiedBy>
  <cp:revision>28</cp:revision>
  <dcterms:modified xsi:type="dcterms:W3CDTF">2023-05-29T12:29:19Z</dcterms:modified>
</cp:coreProperties>
</file>